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9"/>
  </p:sldMasterIdLst>
  <p:notesMasterIdLst>
    <p:notesMasterId r:id="rId98"/>
  </p:notesMasterIdLst>
  <p:sldIdLst>
    <p:sldId id="263" r:id="rId60"/>
    <p:sldId id="257" r:id="rId61"/>
    <p:sldId id="260" r:id="rId62"/>
    <p:sldId id="259" r:id="rId63"/>
    <p:sldId id="266" r:id="rId64"/>
    <p:sldId id="267" r:id="rId65"/>
    <p:sldId id="2482" r:id="rId66"/>
    <p:sldId id="2483" r:id="rId67"/>
    <p:sldId id="2484" r:id="rId68"/>
    <p:sldId id="2485" r:id="rId69"/>
    <p:sldId id="2486" r:id="rId70"/>
    <p:sldId id="2487" r:id="rId71"/>
    <p:sldId id="2488" r:id="rId72"/>
    <p:sldId id="2489" r:id="rId73"/>
    <p:sldId id="2490" r:id="rId74"/>
    <p:sldId id="2491" r:id="rId75"/>
    <p:sldId id="2492" r:id="rId76"/>
    <p:sldId id="2493" r:id="rId77"/>
    <p:sldId id="2494" r:id="rId78"/>
    <p:sldId id="2495" r:id="rId79"/>
    <p:sldId id="2496" r:id="rId80"/>
    <p:sldId id="2497" r:id="rId81"/>
    <p:sldId id="2498" r:id="rId82"/>
    <p:sldId id="2499" r:id="rId83"/>
    <p:sldId id="2500" r:id="rId84"/>
    <p:sldId id="2501" r:id="rId85"/>
    <p:sldId id="2502" r:id="rId86"/>
    <p:sldId id="2503" r:id="rId87"/>
    <p:sldId id="2504" r:id="rId88"/>
    <p:sldId id="2505" r:id="rId89"/>
    <p:sldId id="2506" r:id="rId90"/>
    <p:sldId id="2507" r:id="rId91"/>
    <p:sldId id="2508" r:id="rId92"/>
    <p:sldId id="2509" r:id="rId93"/>
    <p:sldId id="2510" r:id="rId94"/>
    <p:sldId id="2511" r:id="rId95"/>
    <p:sldId id="2512" r:id="rId96"/>
    <p:sldId id="2514" r:id="rId97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6559"/>
    <a:srgbClr val="565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46" d="100"/>
          <a:sy n="46" d="100"/>
        </p:scale>
        <p:origin x="39" y="18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slide" Target="slides/slide4.xml"/><Relationship Id="rId68" Type="http://schemas.openxmlformats.org/officeDocument/2006/relationships/slide" Target="slides/slide9.xml"/><Relationship Id="rId84" Type="http://schemas.openxmlformats.org/officeDocument/2006/relationships/slide" Target="slides/slide25.xml"/><Relationship Id="rId89" Type="http://schemas.openxmlformats.org/officeDocument/2006/relationships/slide" Target="slides/slide30.xml"/><Relationship Id="rId16" Type="http://schemas.openxmlformats.org/officeDocument/2006/relationships/customXml" Target="../customXml/item16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slide" Target="slides/slide15.xml"/><Relationship Id="rId79" Type="http://schemas.openxmlformats.org/officeDocument/2006/relationships/slide" Target="slides/slide20.xml"/><Relationship Id="rId102" Type="http://schemas.openxmlformats.org/officeDocument/2006/relationships/tableStyles" Target="tableStyles.xml"/><Relationship Id="rId5" Type="http://schemas.openxmlformats.org/officeDocument/2006/relationships/customXml" Target="../customXml/item5.xml"/><Relationship Id="rId90" Type="http://schemas.openxmlformats.org/officeDocument/2006/relationships/slide" Target="slides/slide31.xml"/><Relationship Id="rId95" Type="http://schemas.openxmlformats.org/officeDocument/2006/relationships/slide" Target="slides/slide36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slide" Target="slides/slide5.xml"/><Relationship Id="rId69" Type="http://schemas.openxmlformats.org/officeDocument/2006/relationships/slide" Target="slides/slide10.xml"/><Relationship Id="rId80" Type="http://schemas.openxmlformats.org/officeDocument/2006/relationships/slide" Target="slides/slide21.xml"/><Relationship Id="rId85" Type="http://schemas.openxmlformats.org/officeDocument/2006/relationships/slide" Target="slides/slide26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slideMaster" Target="slideMasters/slideMaster1.xml"/><Relationship Id="rId67" Type="http://schemas.openxmlformats.org/officeDocument/2006/relationships/slide" Target="slides/slide8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customXml" Target="../customXml/item54.xml"/><Relationship Id="rId62" Type="http://schemas.openxmlformats.org/officeDocument/2006/relationships/slide" Target="slides/slide3.xml"/><Relationship Id="rId70" Type="http://schemas.openxmlformats.org/officeDocument/2006/relationships/slide" Target="slides/slide11.xml"/><Relationship Id="rId75" Type="http://schemas.openxmlformats.org/officeDocument/2006/relationships/slide" Target="slides/slide16.xml"/><Relationship Id="rId83" Type="http://schemas.openxmlformats.org/officeDocument/2006/relationships/slide" Target="slides/slide24.xml"/><Relationship Id="rId88" Type="http://schemas.openxmlformats.org/officeDocument/2006/relationships/slide" Target="slides/slide29.xml"/><Relationship Id="rId91" Type="http://schemas.openxmlformats.org/officeDocument/2006/relationships/slide" Target="slides/slide32.xml"/><Relationship Id="rId96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customXml" Target="../customXml/item57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slide" Target="slides/slide1.xml"/><Relationship Id="rId65" Type="http://schemas.openxmlformats.org/officeDocument/2006/relationships/slide" Target="slides/slide6.xml"/><Relationship Id="rId73" Type="http://schemas.openxmlformats.org/officeDocument/2006/relationships/slide" Target="slides/slide14.xml"/><Relationship Id="rId78" Type="http://schemas.openxmlformats.org/officeDocument/2006/relationships/slide" Target="slides/slide19.xml"/><Relationship Id="rId81" Type="http://schemas.openxmlformats.org/officeDocument/2006/relationships/slide" Target="slides/slide22.xml"/><Relationship Id="rId86" Type="http://schemas.openxmlformats.org/officeDocument/2006/relationships/slide" Target="slides/slide27.xml"/><Relationship Id="rId94" Type="http://schemas.openxmlformats.org/officeDocument/2006/relationships/slide" Target="slides/slide35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slide" Target="slides/slide17.xml"/><Relationship Id="rId97" Type="http://schemas.openxmlformats.org/officeDocument/2006/relationships/slide" Target="slides/slide38.xml"/><Relationship Id="rId7" Type="http://schemas.openxmlformats.org/officeDocument/2006/relationships/customXml" Target="../customXml/item7.xml"/><Relationship Id="rId71" Type="http://schemas.openxmlformats.org/officeDocument/2006/relationships/slide" Target="slides/slide12.xml"/><Relationship Id="rId92" Type="http://schemas.openxmlformats.org/officeDocument/2006/relationships/slide" Target="slides/slide33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slide" Target="slides/slide7.xml"/><Relationship Id="rId87" Type="http://schemas.openxmlformats.org/officeDocument/2006/relationships/slide" Target="slides/slide28.xml"/><Relationship Id="rId61" Type="http://schemas.openxmlformats.org/officeDocument/2006/relationships/slide" Target="slides/slide2.xml"/><Relationship Id="rId82" Type="http://schemas.openxmlformats.org/officeDocument/2006/relationships/slide" Target="slides/slide23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slide" Target="slides/slide18.xml"/><Relationship Id="rId100" Type="http://schemas.openxmlformats.org/officeDocument/2006/relationships/viewProps" Target="viewProps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slide" Target="slides/slide13.xml"/><Relationship Id="rId93" Type="http://schemas.openxmlformats.org/officeDocument/2006/relationships/slide" Target="slides/slide34.xml"/><Relationship Id="rId98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5C088A-E2EB-436B-B389-77E5AEF5801B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6160E8E-F9FD-4E07-90A6-0C6B737B4349}">
      <dgm:prSet custT="1"/>
      <dgm:spPr/>
      <dgm:t>
        <a:bodyPr/>
        <a:lstStyle/>
        <a:p>
          <a:r>
            <a:rPr lang="en-US" sz="5400" b="1" dirty="0"/>
            <a:t>Learning objectives</a:t>
          </a:r>
        </a:p>
      </dgm:t>
    </dgm:pt>
    <dgm:pt modelId="{81CF6360-826F-408E-898E-DFA934573411}" type="parTrans" cxnId="{349F42BB-AE4F-4A6B-A451-8D863133E3E7}">
      <dgm:prSet/>
      <dgm:spPr/>
      <dgm:t>
        <a:bodyPr/>
        <a:lstStyle/>
        <a:p>
          <a:endParaRPr lang="en-US" sz="2400"/>
        </a:p>
      </dgm:t>
    </dgm:pt>
    <dgm:pt modelId="{D0EBC545-85A8-4157-8AE7-80A52DF1554B}" type="sibTrans" cxnId="{349F42BB-AE4F-4A6B-A451-8D863133E3E7}">
      <dgm:prSet custT="1"/>
      <dgm:spPr/>
      <dgm:t>
        <a:bodyPr/>
        <a:lstStyle/>
        <a:p>
          <a:endParaRPr lang="en-US" sz="4000"/>
        </a:p>
      </dgm:t>
    </dgm:pt>
    <dgm:pt modelId="{81D79DA5-2054-4E26-BB4E-C014DBFFF23B}">
      <dgm:prSet custT="1"/>
      <dgm:spPr/>
      <dgm:t>
        <a:bodyPr/>
        <a:lstStyle/>
        <a:p>
          <a:r>
            <a:rPr kumimoji="0" lang="en-US" altLang="en-US" sz="32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rPr>
            <a:t>To recognize the </a:t>
          </a:r>
          <a:r>
            <a:rPr kumimoji="0" lang="en-US" altLang="en-US" sz="32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rPr>
            <a:t>major histological types of gastric cancer</a:t>
          </a:r>
          <a:endParaRPr lang="en-US" sz="3200" dirty="0"/>
        </a:p>
      </dgm:t>
    </dgm:pt>
    <dgm:pt modelId="{9DA6547A-EE2A-48E8-92C6-B46541A9EF70}" type="parTrans" cxnId="{C3158AEC-891A-44FB-B9DE-A91243090336}">
      <dgm:prSet/>
      <dgm:spPr/>
      <dgm:t>
        <a:bodyPr/>
        <a:lstStyle/>
        <a:p>
          <a:endParaRPr lang="en-US" sz="2400"/>
        </a:p>
      </dgm:t>
    </dgm:pt>
    <dgm:pt modelId="{2C10F6FB-B9D3-4C65-A485-464A384D59C1}" type="sibTrans" cxnId="{C3158AEC-891A-44FB-B9DE-A91243090336}">
      <dgm:prSet custT="1"/>
      <dgm:spPr/>
      <dgm:t>
        <a:bodyPr/>
        <a:lstStyle/>
        <a:p>
          <a:endParaRPr lang="en-US" sz="4000"/>
        </a:p>
      </dgm:t>
    </dgm:pt>
    <dgm:pt modelId="{914AFFCD-0A28-4F05-84C7-E4F718B717D9}">
      <dgm:prSet custT="1"/>
      <dgm:spPr/>
      <dgm:t>
        <a:bodyPr/>
        <a:lstStyle/>
        <a:p>
          <a:r>
            <a:rPr kumimoji="0" lang="en-US" altLang="en-US" sz="3200" b="0" i="0" u="none" strike="noStrike" cap="none" spc="0" normalizeH="0" baseline="0" noProof="0" dirty="0">
              <a:effectLst/>
              <a:uLnTx/>
              <a:uFillTx/>
              <a:latin typeface="Calibri"/>
              <a:ea typeface="+mn-ea"/>
              <a:cs typeface="Arial" pitchFamily="34" charset="0"/>
            </a:rPr>
            <a:t>To recognize the rare variants of gastric cancer </a:t>
          </a:r>
          <a:endParaRPr lang="en-US" sz="3200" dirty="0"/>
        </a:p>
      </dgm:t>
    </dgm:pt>
    <dgm:pt modelId="{1F038DC3-50A5-4CEB-AB94-3AEBB0DB832D}" type="parTrans" cxnId="{F279243B-CA92-4587-A3E4-6909937E2209}">
      <dgm:prSet/>
      <dgm:spPr/>
      <dgm:t>
        <a:bodyPr/>
        <a:lstStyle/>
        <a:p>
          <a:endParaRPr lang="en-US" sz="2400"/>
        </a:p>
      </dgm:t>
    </dgm:pt>
    <dgm:pt modelId="{2BDCA195-1265-45E4-B927-9E67D35C289A}" type="sibTrans" cxnId="{F279243B-CA92-4587-A3E4-6909937E2209}">
      <dgm:prSet custT="1"/>
      <dgm:spPr/>
      <dgm:t>
        <a:bodyPr/>
        <a:lstStyle/>
        <a:p>
          <a:endParaRPr lang="en-US" sz="4000"/>
        </a:p>
      </dgm:t>
    </dgm:pt>
    <dgm:pt modelId="{DD5E2030-EC9F-403B-A5A0-C3BFC3EFCCAD}">
      <dgm:prSet custT="1"/>
      <dgm:spPr/>
      <dgm:t>
        <a:bodyPr/>
        <a:lstStyle/>
        <a:p>
          <a:r>
            <a:rPr kumimoji="0" lang="en-US" altLang="en-US" sz="3200" b="0" i="0" u="none" strike="noStrike" cap="none" spc="0" normalizeH="0" baseline="0" noProof="0" dirty="0">
              <a:effectLst/>
              <a:uLnTx/>
              <a:uFillTx/>
              <a:latin typeface="Calibri"/>
              <a:ea typeface="+mn-ea"/>
              <a:cs typeface="Arial" pitchFamily="34" charset="0"/>
            </a:rPr>
            <a:t>To understand the clinical impact of a precise classification of gastric cancer</a:t>
          </a:r>
          <a:endParaRPr lang="pt-PT" sz="3600" dirty="0"/>
        </a:p>
      </dgm:t>
    </dgm:pt>
    <dgm:pt modelId="{DC604C00-7485-4E85-A16A-D1847D9CD3E6}" type="parTrans" cxnId="{4F8CCCC1-1BF5-4A80-ADDF-F0A9692F2637}">
      <dgm:prSet/>
      <dgm:spPr/>
      <dgm:t>
        <a:bodyPr/>
        <a:lstStyle/>
        <a:p>
          <a:endParaRPr lang="pt-PT" sz="2400"/>
        </a:p>
      </dgm:t>
    </dgm:pt>
    <dgm:pt modelId="{AC763FD8-E09C-4010-A5FB-80BCB3CD34EE}" type="sibTrans" cxnId="{4F8CCCC1-1BF5-4A80-ADDF-F0A9692F2637}">
      <dgm:prSet/>
      <dgm:spPr/>
      <dgm:t>
        <a:bodyPr/>
        <a:lstStyle/>
        <a:p>
          <a:endParaRPr lang="pt-PT" sz="2400"/>
        </a:p>
      </dgm:t>
    </dgm:pt>
    <dgm:pt modelId="{869EB87D-844D-431F-A738-6D96EF6161FE}" type="pres">
      <dgm:prSet presAssocID="{D35C088A-E2EB-436B-B389-77E5AEF5801B}" presName="outerComposite" presStyleCnt="0">
        <dgm:presLayoutVars>
          <dgm:chMax val="5"/>
          <dgm:dir/>
          <dgm:resizeHandles val="exact"/>
        </dgm:presLayoutVars>
      </dgm:prSet>
      <dgm:spPr/>
    </dgm:pt>
    <dgm:pt modelId="{DA08839E-D55A-48F6-9A26-0BC9DA799FBC}" type="pres">
      <dgm:prSet presAssocID="{D35C088A-E2EB-436B-B389-77E5AEF5801B}" presName="dummyMaxCanvas" presStyleCnt="0">
        <dgm:presLayoutVars/>
      </dgm:prSet>
      <dgm:spPr/>
    </dgm:pt>
    <dgm:pt modelId="{349E40D5-0E24-446A-A516-E5E18D8354BA}" type="pres">
      <dgm:prSet presAssocID="{D35C088A-E2EB-436B-B389-77E5AEF5801B}" presName="FourNodes_1" presStyleLbl="node1" presStyleIdx="0" presStyleCnt="4">
        <dgm:presLayoutVars>
          <dgm:bulletEnabled val="1"/>
        </dgm:presLayoutVars>
      </dgm:prSet>
      <dgm:spPr/>
    </dgm:pt>
    <dgm:pt modelId="{E12E22F1-10DE-4F00-8243-40ED59399667}" type="pres">
      <dgm:prSet presAssocID="{D35C088A-E2EB-436B-B389-77E5AEF5801B}" presName="FourNodes_2" presStyleLbl="node1" presStyleIdx="1" presStyleCnt="4">
        <dgm:presLayoutVars>
          <dgm:bulletEnabled val="1"/>
        </dgm:presLayoutVars>
      </dgm:prSet>
      <dgm:spPr/>
    </dgm:pt>
    <dgm:pt modelId="{793ADC37-A395-447D-B8E7-E01E3D5C70A7}" type="pres">
      <dgm:prSet presAssocID="{D35C088A-E2EB-436B-B389-77E5AEF5801B}" presName="FourNodes_3" presStyleLbl="node1" presStyleIdx="2" presStyleCnt="4">
        <dgm:presLayoutVars>
          <dgm:bulletEnabled val="1"/>
        </dgm:presLayoutVars>
      </dgm:prSet>
      <dgm:spPr/>
    </dgm:pt>
    <dgm:pt modelId="{0A5A6C84-60C1-4F65-8179-C11451F49B8A}" type="pres">
      <dgm:prSet presAssocID="{D35C088A-E2EB-436B-B389-77E5AEF5801B}" presName="FourNodes_4" presStyleLbl="node1" presStyleIdx="3" presStyleCnt="4">
        <dgm:presLayoutVars>
          <dgm:bulletEnabled val="1"/>
        </dgm:presLayoutVars>
      </dgm:prSet>
      <dgm:spPr/>
    </dgm:pt>
    <dgm:pt modelId="{8E8954C6-8423-4D6D-96B1-2A0D0F9B541C}" type="pres">
      <dgm:prSet presAssocID="{D35C088A-E2EB-436B-B389-77E5AEF5801B}" presName="FourConn_1-2" presStyleLbl="fgAccFollowNode1" presStyleIdx="0" presStyleCnt="3">
        <dgm:presLayoutVars>
          <dgm:bulletEnabled val="1"/>
        </dgm:presLayoutVars>
      </dgm:prSet>
      <dgm:spPr/>
    </dgm:pt>
    <dgm:pt modelId="{5AC4B1F2-D845-4B9D-8493-EB87A2799C5A}" type="pres">
      <dgm:prSet presAssocID="{D35C088A-E2EB-436B-B389-77E5AEF5801B}" presName="FourConn_2-3" presStyleLbl="fgAccFollowNode1" presStyleIdx="1" presStyleCnt="3">
        <dgm:presLayoutVars>
          <dgm:bulletEnabled val="1"/>
        </dgm:presLayoutVars>
      </dgm:prSet>
      <dgm:spPr/>
    </dgm:pt>
    <dgm:pt modelId="{CDB0FC60-F6CB-4A97-AA02-456D2B5A13C1}" type="pres">
      <dgm:prSet presAssocID="{D35C088A-E2EB-436B-B389-77E5AEF5801B}" presName="FourConn_3-4" presStyleLbl="fgAccFollowNode1" presStyleIdx="2" presStyleCnt="3">
        <dgm:presLayoutVars>
          <dgm:bulletEnabled val="1"/>
        </dgm:presLayoutVars>
      </dgm:prSet>
      <dgm:spPr/>
    </dgm:pt>
    <dgm:pt modelId="{6805BC4D-D062-4EC0-AB81-6910D3FE6324}" type="pres">
      <dgm:prSet presAssocID="{D35C088A-E2EB-436B-B389-77E5AEF5801B}" presName="FourNodes_1_text" presStyleLbl="node1" presStyleIdx="3" presStyleCnt="4">
        <dgm:presLayoutVars>
          <dgm:bulletEnabled val="1"/>
        </dgm:presLayoutVars>
      </dgm:prSet>
      <dgm:spPr/>
    </dgm:pt>
    <dgm:pt modelId="{F0490635-8FBC-40E8-AD44-B6691BE48ED8}" type="pres">
      <dgm:prSet presAssocID="{D35C088A-E2EB-436B-B389-77E5AEF5801B}" presName="FourNodes_2_text" presStyleLbl="node1" presStyleIdx="3" presStyleCnt="4">
        <dgm:presLayoutVars>
          <dgm:bulletEnabled val="1"/>
        </dgm:presLayoutVars>
      </dgm:prSet>
      <dgm:spPr/>
    </dgm:pt>
    <dgm:pt modelId="{39565A15-C4D8-4983-A3DB-7F6B235BBDE9}" type="pres">
      <dgm:prSet presAssocID="{D35C088A-E2EB-436B-B389-77E5AEF5801B}" presName="FourNodes_3_text" presStyleLbl="node1" presStyleIdx="3" presStyleCnt="4">
        <dgm:presLayoutVars>
          <dgm:bulletEnabled val="1"/>
        </dgm:presLayoutVars>
      </dgm:prSet>
      <dgm:spPr/>
    </dgm:pt>
    <dgm:pt modelId="{F38E71B1-9D02-4C7B-A9FA-7EED018E1FE7}" type="pres">
      <dgm:prSet presAssocID="{D35C088A-E2EB-436B-B389-77E5AEF5801B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6023D705-9C6E-466A-884E-BDE6937D69A7}" type="presOf" srcId="{2C10F6FB-B9D3-4C65-A485-464A384D59C1}" destId="{5AC4B1F2-D845-4B9D-8493-EB87A2799C5A}" srcOrd="0" destOrd="0" presId="urn:microsoft.com/office/officeart/2005/8/layout/vProcess5"/>
    <dgm:cxn modelId="{81CF8F2B-7D67-49D2-B411-6C091F4D7CD4}" type="presOf" srcId="{DD5E2030-EC9F-403B-A5A0-C3BFC3EFCCAD}" destId="{0A5A6C84-60C1-4F65-8179-C11451F49B8A}" srcOrd="0" destOrd="0" presId="urn:microsoft.com/office/officeart/2005/8/layout/vProcess5"/>
    <dgm:cxn modelId="{F279243B-CA92-4587-A3E4-6909937E2209}" srcId="{D35C088A-E2EB-436B-B389-77E5AEF5801B}" destId="{914AFFCD-0A28-4F05-84C7-E4F718B717D9}" srcOrd="2" destOrd="0" parTransId="{1F038DC3-50A5-4CEB-AB94-3AEBB0DB832D}" sibTransId="{2BDCA195-1265-45E4-B927-9E67D35C289A}"/>
    <dgm:cxn modelId="{F2F64760-66C5-469B-9EE7-297CC5B7D4C3}" type="presOf" srcId="{81D79DA5-2054-4E26-BB4E-C014DBFFF23B}" destId="{F0490635-8FBC-40E8-AD44-B6691BE48ED8}" srcOrd="1" destOrd="0" presId="urn:microsoft.com/office/officeart/2005/8/layout/vProcess5"/>
    <dgm:cxn modelId="{5ECE647F-C841-4527-B085-F1E317055FE8}" type="presOf" srcId="{914AFFCD-0A28-4F05-84C7-E4F718B717D9}" destId="{39565A15-C4D8-4983-A3DB-7F6B235BBDE9}" srcOrd="1" destOrd="0" presId="urn:microsoft.com/office/officeart/2005/8/layout/vProcess5"/>
    <dgm:cxn modelId="{FB598C85-80DB-4813-AE74-B148DEDC52FE}" type="presOf" srcId="{81D79DA5-2054-4E26-BB4E-C014DBFFF23B}" destId="{E12E22F1-10DE-4F00-8243-40ED59399667}" srcOrd="0" destOrd="0" presId="urn:microsoft.com/office/officeart/2005/8/layout/vProcess5"/>
    <dgm:cxn modelId="{E50A0D86-1724-43D8-8BB6-508A57FE8B41}" type="presOf" srcId="{914AFFCD-0A28-4F05-84C7-E4F718B717D9}" destId="{793ADC37-A395-447D-B8E7-E01E3D5C70A7}" srcOrd="0" destOrd="0" presId="urn:microsoft.com/office/officeart/2005/8/layout/vProcess5"/>
    <dgm:cxn modelId="{349CB297-46F5-41A7-B8C9-AF8AF069D943}" type="presOf" srcId="{D0EBC545-85A8-4157-8AE7-80A52DF1554B}" destId="{8E8954C6-8423-4D6D-96B1-2A0D0F9B541C}" srcOrd="0" destOrd="0" presId="urn:microsoft.com/office/officeart/2005/8/layout/vProcess5"/>
    <dgm:cxn modelId="{349F42BB-AE4F-4A6B-A451-8D863133E3E7}" srcId="{D35C088A-E2EB-436B-B389-77E5AEF5801B}" destId="{86160E8E-F9FD-4E07-90A6-0C6B737B4349}" srcOrd="0" destOrd="0" parTransId="{81CF6360-826F-408E-898E-DFA934573411}" sibTransId="{D0EBC545-85A8-4157-8AE7-80A52DF1554B}"/>
    <dgm:cxn modelId="{4F8CCCC1-1BF5-4A80-ADDF-F0A9692F2637}" srcId="{D35C088A-E2EB-436B-B389-77E5AEF5801B}" destId="{DD5E2030-EC9F-403B-A5A0-C3BFC3EFCCAD}" srcOrd="3" destOrd="0" parTransId="{DC604C00-7485-4E85-A16A-D1847D9CD3E6}" sibTransId="{AC763FD8-E09C-4010-A5FB-80BCB3CD34EE}"/>
    <dgm:cxn modelId="{11E961CC-B381-4D6D-8418-4D67FB6120C9}" type="presOf" srcId="{86160E8E-F9FD-4E07-90A6-0C6B737B4349}" destId="{6805BC4D-D062-4EC0-AB81-6910D3FE6324}" srcOrd="1" destOrd="0" presId="urn:microsoft.com/office/officeart/2005/8/layout/vProcess5"/>
    <dgm:cxn modelId="{01E949DD-E414-40D6-9745-05199677F004}" type="presOf" srcId="{86160E8E-F9FD-4E07-90A6-0C6B737B4349}" destId="{349E40D5-0E24-446A-A516-E5E18D8354BA}" srcOrd="0" destOrd="0" presId="urn:microsoft.com/office/officeart/2005/8/layout/vProcess5"/>
    <dgm:cxn modelId="{98FBFEDF-195D-4719-87A9-A3C501E05B0F}" type="presOf" srcId="{D35C088A-E2EB-436B-B389-77E5AEF5801B}" destId="{869EB87D-844D-431F-A738-6D96EF6161FE}" srcOrd="0" destOrd="0" presId="urn:microsoft.com/office/officeart/2005/8/layout/vProcess5"/>
    <dgm:cxn modelId="{388BFEE2-2194-4080-B7E5-F1DDD8343A05}" type="presOf" srcId="{DD5E2030-EC9F-403B-A5A0-C3BFC3EFCCAD}" destId="{F38E71B1-9D02-4C7B-A9FA-7EED018E1FE7}" srcOrd="1" destOrd="0" presId="urn:microsoft.com/office/officeart/2005/8/layout/vProcess5"/>
    <dgm:cxn modelId="{C3158AEC-891A-44FB-B9DE-A91243090336}" srcId="{D35C088A-E2EB-436B-B389-77E5AEF5801B}" destId="{81D79DA5-2054-4E26-BB4E-C014DBFFF23B}" srcOrd="1" destOrd="0" parTransId="{9DA6547A-EE2A-48E8-92C6-B46541A9EF70}" sibTransId="{2C10F6FB-B9D3-4C65-A485-464A384D59C1}"/>
    <dgm:cxn modelId="{152F78F6-114D-4A70-8F38-7905F68F279C}" type="presOf" srcId="{2BDCA195-1265-45E4-B927-9E67D35C289A}" destId="{CDB0FC60-F6CB-4A97-AA02-456D2B5A13C1}" srcOrd="0" destOrd="0" presId="urn:microsoft.com/office/officeart/2005/8/layout/vProcess5"/>
    <dgm:cxn modelId="{C9E1BA01-2184-4C94-9800-44E82C31C195}" type="presParOf" srcId="{869EB87D-844D-431F-A738-6D96EF6161FE}" destId="{DA08839E-D55A-48F6-9A26-0BC9DA799FBC}" srcOrd="0" destOrd="0" presId="urn:microsoft.com/office/officeart/2005/8/layout/vProcess5"/>
    <dgm:cxn modelId="{23F8D4CA-4433-497A-980F-4AE09A8FF500}" type="presParOf" srcId="{869EB87D-844D-431F-A738-6D96EF6161FE}" destId="{349E40D5-0E24-446A-A516-E5E18D8354BA}" srcOrd="1" destOrd="0" presId="urn:microsoft.com/office/officeart/2005/8/layout/vProcess5"/>
    <dgm:cxn modelId="{0AE4B488-2FEA-4514-B075-AE04E93A1006}" type="presParOf" srcId="{869EB87D-844D-431F-A738-6D96EF6161FE}" destId="{E12E22F1-10DE-4F00-8243-40ED59399667}" srcOrd="2" destOrd="0" presId="urn:microsoft.com/office/officeart/2005/8/layout/vProcess5"/>
    <dgm:cxn modelId="{C35F1C53-8DB8-495E-9AB9-BC78F8715580}" type="presParOf" srcId="{869EB87D-844D-431F-A738-6D96EF6161FE}" destId="{793ADC37-A395-447D-B8E7-E01E3D5C70A7}" srcOrd="3" destOrd="0" presId="urn:microsoft.com/office/officeart/2005/8/layout/vProcess5"/>
    <dgm:cxn modelId="{034BC09E-F8D6-4B1F-ACEB-B07C24CEDDC1}" type="presParOf" srcId="{869EB87D-844D-431F-A738-6D96EF6161FE}" destId="{0A5A6C84-60C1-4F65-8179-C11451F49B8A}" srcOrd="4" destOrd="0" presId="urn:microsoft.com/office/officeart/2005/8/layout/vProcess5"/>
    <dgm:cxn modelId="{871379E6-81C0-4043-8847-453448B11828}" type="presParOf" srcId="{869EB87D-844D-431F-A738-6D96EF6161FE}" destId="{8E8954C6-8423-4D6D-96B1-2A0D0F9B541C}" srcOrd="5" destOrd="0" presId="urn:microsoft.com/office/officeart/2005/8/layout/vProcess5"/>
    <dgm:cxn modelId="{AF347602-7E08-43FB-B226-9C7DE5ECC9CF}" type="presParOf" srcId="{869EB87D-844D-431F-A738-6D96EF6161FE}" destId="{5AC4B1F2-D845-4B9D-8493-EB87A2799C5A}" srcOrd="6" destOrd="0" presId="urn:microsoft.com/office/officeart/2005/8/layout/vProcess5"/>
    <dgm:cxn modelId="{39C05737-F2E2-4B14-A673-DE04E9916BC9}" type="presParOf" srcId="{869EB87D-844D-431F-A738-6D96EF6161FE}" destId="{CDB0FC60-F6CB-4A97-AA02-456D2B5A13C1}" srcOrd="7" destOrd="0" presId="urn:microsoft.com/office/officeart/2005/8/layout/vProcess5"/>
    <dgm:cxn modelId="{20CEB5DE-3CF8-423A-A256-620755BC036D}" type="presParOf" srcId="{869EB87D-844D-431F-A738-6D96EF6161FE}" destId="{6805BC4D-D062-4EC0-AB81-6910D3FE6324}" srcOrd="8" destOrd="0" presId="urn:microsoft.com/office/officeart/2005/8/layout/vProcess5"/>
    <dgm:cxn modelId="{8B4FDEE9-B6BF-4658-8312-12185CC4C315}" type="presParOf" srcId="{869EB87D-844D-431F-A738-6D96EF6161FE}" destId="{F0490635-8FBC-40E8-AD44-B6691BE48ED8}" srcOrd="9" destOrd="0" presId="urn:microsoft.com/office/officeart/2005/8/layout/vProcess5"/>
    <dgm:cxn modelId="{4405149B-68AE-4BF2-B8A7-56FF3DEE178A}" type="presParOf" srcId="{869EB87D-844D-431F-A738-6D96EF6161FE}" destId="{39565A15-C4D8-4983-A3DB-7F6B235BBDE9}" srcOrd="10" destOrd="0" presId="urn:microsoft.com/office/officeart/2005/8/layout/vProcess5"/>
    <dgm:cxn modelId="{300371B9-8448-4484-AA48-FDB0F147730D}" type="presParOf" srcId="{869EB87D-844D-431F-A738-6D96EF6161FE}" destId="{F38E71B1-9D02-4C7B-A9FA-7EED018E1FE7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34C38C-C14B-4ED2-8259-3EC59CD1D4E0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D2D0E0-F38C-4244-A44F-CD3BC3265DA2}">
      <dgm:prSet custT="1"/>
      <dgm:spPr/>
      <dgm:t>
        <a:bodyPr/>
        <a:lstStyle/>
        <a:p>
          <a:r>
            <a:rPr lang="en-US" sz="3600" dirty="0"/>
            <a:t>Differential diagnosis in liver biopsies </a:t>
          </a:r>
        </a:p>
      </dgm:t>
    </dgm:pt>
    <dgm:pt modelId="{9C626677-413F-4E75-BB76-86DE95639657}" type="parTrans" cxnId="{269F37B8-94FC-41BD-A43F-EFC1E0D63B6A}">
      <dgm:prSet/>
      <dgm:spPr/>
      <dgm:t>
        <a:bodyPr/>
        <a:lstStyle/>
        <a:p>
          <a:endParaRPr lang="en-US"/>
        </a:p>
      </dgm:t>
    </dgm:pt>
    <dgm:pt modelId="{A3B7FC6B-ACF0-4F12-A0E7-E5E8FA363FAC}" type="sibTrans" cxnId="{269F37B8-94FC-41BD-A43F-EFC1E0D63B6A}">
      <dgm:prSet/>
      <dgm:spPr/>
      <dgm:t>
        <a:bodyPr/>
        <a:lstStyle/>
        <a:p>
          <a:endParaRPr lang="en-US"/>
        </a:p>
      </dgm:t>
    </dgm:pt>
    <dgm:pt modelId="{7BB2E09A-B17A-4D16-8F3D-1C9177EB4C94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r>
            <a:rPr lang="en-US" sz="3200" b="1" dirty="0">
              <a:solidFill>
                <a:srgbClr val="1F497D"/>
              </a:solidFill>
            </a:rPr>
            <a:t>Primary hepatocellular carcinoma (HCC) </a:t>
          </a:r>
        </a:p>
      </dgm:t>
    </dgm:pt>
    <dgm:pt modelId="{A7C9B92F-04AC-41BD-9FFE-A1E6872AB3B9}" type="parTrans" cxnId="{11C23C26-7DF6-4A30-BD53-7E4D370A16E3}">
      <dgm:prSet/>
      <dgm:spPr/>
      <dgm:t>
        <a:bodyPr/>
        <a:lstStyle/>
        <a:p>
          <a:endParaRPr lang="en-US"/>
        </a:p>
      </dgm:t>
    </dgm:pt>
    <dgm:pt modelId="{5771DFEB-F145-4C6A-B5B4-70603EF97453}" type="sibTrans" cxnId="{11C23C26-7DF6-4A30-BD53-7E4D370A16E3}">
      <dgm:prSet/>
      <dgm:spPr/>
      <dgm:t>
        <a:bodyPr/>
        <a:lstStyle/>
        <a:p>
          <a:endParaRPr lang="en-US"/>
        </a:p>
      </dgm:t>
    </dgm:pt>
    <dgm:pt modelId="{CF92F92F-72D8-4622-AB63-B6ED6A1FEBA3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i="1" dirty="0">
              <a:solidFill>
                <a:srgbClr val="1F497D"/>
              </a:solidFill>
            </a:rPr>
            <a:t>versus</a:t>
          </a:r>
          <a:r>
            <a:rPr lang="en-US" sz="3200" b="1" dirty="0">
              <a:solidFill>
                <a:srgbClr val="1F497D"/>
              </a:solidFill>
            </a:rPr>
            <a:t> </a:t>
          </a:r>
        </a:p>
      </dgm:t>
    </dgm:pt>
    <dgm:pt modelId="{BF99B3DD-0CB5-4B63-A731-9059C42BC5AB}" type="parTrans" cxnId="{EEF9551C-50B5-4BC2-84AE-98910CA23455}">
      <dgm:prSet/>
      <dgm:spPr/>
      <dgm:t>
        <a:bodyPr/>
        <a:lstStyle/>
        <a:p>
          <a:endParaRPr lang="en-US"/>
        </a:p>
      </dgm:t>
    </dgm:pt>
    <dgm:pt modelId="{5D035CB7-2419-40B3-B13A-9171A3221B51}" type="sibTrans" cxnId="{EEF9551C-50B5-4BC2-84AE-98910CA23455}">
      <dgm:prSet/>
      <dgm:spPr/>
      <dgm:t>
        <a:bodyPr/>
        <a:lstStyle/>
        <a:p>
          <a:endParaRPr lang="en-US"/>
        </a:p>
      </dgm:t>
    </dgm:pt>
    <dgm:pt modelId="{7B266CF4-4665-4AE9-B79A-39047D382EED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r>
            <a:rPr lang="en-US" sz="3200" b="1" dirty="0">
              <a:solidFill>
                <a:srgbClr val="1F497D"/>
              </a:solidFill>
            </a:rPr>
            <a:t>Liver metastasis from gastric hepatoid carcinoma</a:t>
          </a:r>
        </a:p>
      </dgm:t>
    </dgm:pt>
    <dgm:pt modelId="{F9F63FAD-CC72-44AC-8F04-B8B491DEA7A2}" type="parTrans" cxnId="{D4D8BA68-4EE1-4A24-ACBF-6234F7D4C1E0}">
      <dgm:prSet/>
      <dgm:spPr/>
      <dgm:t>
        <a:bodyPr/>
        <a:lstStyle/>
        <a:p>
          <a:endParaRPr lang="en-US"/>
        </a:p>
      </dgm:t>
    </dgm:pt>
    <dgm:pt modelId="{65172E0C-28E7-40CA-A2DD-891ADEC80106}" type="sibTrans" cxnId="{D4D8BA68-4EE1-4A24-ACBF-6234F7D4C1E0}">
      <dgm:prSet/>
      <dgm:spPr/>
      <dgm:t>
        <a:bodyPr/>
        <a:lstStyle/>
        <a:p>
          <a:endParaRPr lang="en-US"/>
        </a:p>
      </dgm:t>
    </dgm:pt>
    <dgm:pt modelId="{A3C6B101-820C-494C-9817-CF9D7421F12D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sz="3200" dirty="0">
              <a:solidFill>
                <a:schemeClr val="tx1"/>
              </a:solidFill>
            </a:rPr>
            <a:t>HepPar-1 is expressed in most HCCs (extensive staining ) and is only focal observed in gastric hepatoid carcinomas</a:t>
          </a:r>
        </a:p>
      </dgm:t>
    </dgm:pt>
    <dgm:pt modelId="{30E8D7F4-1F71-4724-A7AA-4B65EBC6C27D}" type="parTrans" cxnId="{1BC276DE-2A45-43A6-99EC-195E0563115D}">
      <dgm:prSet/>
      <dgm:spPr/>
      <dgm:t>
        <a:bodyPr/>
        <a:lstStyle/>
        <a:p>
          <a:endParaRPr lang="en-US"/>
        </a:p>
      </dgm:t>
    </dgm:pt>
    <dgm:pt modelId="{A51C1C7B-5C62-43D0-A5D0-353CD50BAC4A}" type="sibTrans" cxnId="{1BC276DE-2A45-43A6-99EC-195E0563115D}">
      <dgm:prSet/>
      <dgm:spPr/>
      <dgm:t>
        <a:bodyPr/>
        <a:lstStyle/>
        <a:p>
          <a:endParaRPr lang="en-US"/>
        </a:p>
      </dgm:t>
    </dgm:pt>
    <dgm:pt modelId="{936E97A1-B352-41DC-BE36-A2CAC0033B12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algn="ctr"/>
          <a:endParaRPr lang="en-US" sz="3200" dirty="0">
            <a:solidFill>
              <a:schemeClr val="tx1"/>
            </a:solidFill>
          </a:endParaRPr>
        </a:p>
        <a:p>
          <a:pPr algn="l"/>
          <a:r>
            <a:rPr lang="en-US" sz="3200" dirty="0">
              <a:solidFill>
                <a:schemeClr val="tx1"/>
              </a:solidFill>
            </a:rPr>
            <a:t>PLUNC (palate, lung and nasal epithelium carcinoma-associated protein) is a marker for gastric hepatoid carcinoma</a:t>
          </a:r>
        </a:p>
        <a:p>
          <a:pPr algn="ctr"/>
          <a:r>
            <a:rPr lang="en-US" sz="3200" dirty="0">
              <a:solidFill>
                <a:schemeClr val="tx1"/>
              </a:solidFill>
            </a:rPr>
            <a:t> . </a:t>
          </a:r>
        </a:p>
      </dgm:t>
    </dgm:pt>
    <dgm:pt modelId="{C1CEDB07-F320-4CD4-B22D-80039BB18E5D}" type="parTrans" cxnId="{2A9FD0B1-6DAD-4667-88E1-E086C4BE10AD}">
      <dgm:prSet/>
      <dgm:spPr/>
      <dgm:t>
        <a:bodyPr/>
        <a:lstStyle/>
        <a:p>
          <a:endParaRPr lang="en-US"/>
        </a:p>
      </dgm:t>
    </dgm:pt>
    <dgm:pt modelId="{6271C5C9-A3F3-4508-9176-F6F0EBB0A912}" type="sibTrans" cxnId="{2A9FD0B1-6DAD-4667-88E1-E086C4BE10AD}">
      <dgm:prSet/>
      <dgm:spPr/>
      <dgm:t>
        <a:bodyPr/>
        <a:lstStyle/>
        <a:p>
          <a:endParaRPr lang="en-US"/>
        </a:p>
      </dgm:t>
    </dgm:pt>
    <dgm:pt modelId="{8C3CCB5C-F806-46A2-9DE2-1953C2A7ACCA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l"/>
          <a:endParaRPr lang="en-US" sz="1800" dirty="0"/>
        </a:p>
      </dgm:t>
    </dgm:pt>
    <dgm:pt modelId="{69E040F4-761E-459D-9663-A4C862973D3F}" type="parTrans" cxnId="{4D78DAD3-FA3F-49AE-AFBE-DCE38ECE08F1}">
      <dgm:prSet/>
      <dgm:spPr/>
      <dgm:t>
        <a:bodyPr/>
        <a:lstStyle/>
        <a:p>
          <a:endParaRPr lang="en-US"/>
        </a:p>
      </dgm:t>
    </dgm:pt>
    <dgm:pt modelId="{E77F714E-885C-47C0-8B91-D06108592887}" type="sibTrans" cxnId="{4D78DAD3-FA3F-49AE-AFBE-DCE38ECE08F1}">
      <dgm:prSet/>
      <dgm:spPr/>
      <dgm:t>
        <a:bodyPr/>
        <a:lstStyle/>
        <a:p>
          <a:endParaRPr lang="en-US"/>
        </a:p>
      </dgm:t>
    </dgm:pt>
    <dgm:pt modelId="{8D1C9232-3884-46CE-829C-573CB42688B8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en-US" sz="3200" dirty="0">
              <a:solidFill>
                <a:schemeClr val="tx1"/>
              </a:solidFill>
            </a:rPr>
            <a:t>SALL4, CK19 and CK20 is differentially expressed in gastric hepatoid carcinomas but not HCCs</a:t>
          </a:r>
          <a:endParaRPr lang="pt-PT" sz="3200" dirty="0">
            <a:solidFill>
              <a:schemeClr val="tx1"/>
            </a:solidFill>
          </a:endParaRPr>
        </a:p>
      </dgm:t>
    </dgm:pt>
    <dgm:pt modelId="{D7A705A0-4685-4D41-B566-877286BDF5D9}" type="parTrans" cxnId="{5AEAACD8-F5AA-4144-8CD2-80A639168056}">
      <dgm:prSet/>
      <dgm:spPr/>
      <dgm:t>
        <a:bodyPr/>
        <a:lstStyle/>
        <a:p>
          <a:endParaRPr lang="pt-PT"/>
        </a:p>
      </dgm:t>
    </dgm:pt>
    <dgm:pt modelId="{D6E19F7A-6837-4D6E-A5CE-255EDE1FC6B8}" type="sibTrans" cxnId="{5AEAACD8-F5AA-4144-8CD2-80A639168056}">
      <dgm:prSet/>
      <dgm:spPr/>
      <dgm:t>
        <a:bodyPr/>
        <a:lstStyle/>
        <a:p>
          <a:endParaRPr lang="pt-PT"/>
        </a:p>
      </dgm:t>
    </dgm:pt>
    <dgm:pt modelId="{19F66BD7-7732-4A5A-B695-1D65F4ED789E}" type="pres">
      <dgm:prSet presAssocID="{C434C38C-C14B-4ED2-8259-3EC59CD1D4E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8B98F0A-D2AE-42B3-9FC5-E58F0A4AC79C}" type="pres">
      <dgm:prSet presAssocID="{7AD2D0E0-F38C-4244-A44F-CD3BC3265DA2}" presName="hierRoot1" presStyleCnt="0">
        <dgm:presLayoutVars>
          <dgm:hierBranch val="init"/>
        </dgm:presLayoutVars>
      </dgm:prSet>
      <dgm:spPr/>
    </dgm:pt>
    <dgm:pt modelId="{A67CDDB0-8259-4C99-8C75-1995D9B4E796}" type="pres">
      <dgm:prSet presAssocID="{7AD2D0E0-F38C-4244-A44F-CD3BC3265DA2}" presName="rootComposite1" presStyleCnt="0"/>
      <dgm:spPr/>
    </dgm:pt>
    <dgm:pt modelId="{42655C90-CE2D-4E8D-BC7A-543B2EC61AF8}" type="pres">
      <dgm:prSet presAssocID="{7AD2D0E0-F38C-4244-A44F-CD3BC3265DA2}" presName="rootText1" presStyleLbl="node0" presStyleIdx="0" presStyleCnt="4" custScaleX="246339" custScaleY="286504" custLinFactX="-54216" custLinFactNeighborX="-100000" custLinFactNeighborY="-64981">
        <dgm:presLayoutVars>
          <dgm:chPref val="3"/>
        </dgm:presLayoutVars>
      </dgm:prSet>
      <dgm:spPr/>
    </dgm:pt>
    <dgm:pt modelId="{49D914E2-70E3-4958-A041-C7B21C144863}" type="pres">
      <dgm:prSet presAssocID="{7AD2D0E0-F38C-4244-A44F-CD3BC3265DA2}" presName="rootConnector1" presStyleLbl="node1" presStyleIdx="0" presStyleCnt="0"/>
      <dgm:spPr/>
    </dgm:pt>
    <dgm:pt modelId="{CC9586CC-EE83-4C05-85C5-105921457497}" type="pres">
      <dgm:prSet presAssocID="{7AD2D0E0-F38C-4244-A44F-CD3BC3265DA2}" presName="hierChild2" presStyleCnt="0"/>
      <dgm:spPr/>
    </dgm:pt>
    <dgm:pt modelId="{CF017FC7-656C-4EE3-A9E9-D4E5754C6D0B}" type="pres">
      <dgm:prSet presAssocID="{7AD2D0E0-F38C-4244-A44F-CD3BC3265DA2}" presName="hierChild3" presStyleCnt="0"/>
      <dgm:spPr/>
    </dgm:pt>
    <dgm:pt modelId="{5A151349-0987-4251-A6FE-07EEAF48656A}" type="pres">
      <dgm:prSet presAssocID="{7BB2E09A-B17A-4D16-8F3D-1C9177EB4C94}" presName="hierRoot1" presStyleCnt="0">
        <dgm:presLayoutVars>
          <dgm:hierBranch val="init"/>
        </dgm:presLayoutVars>
      </dgm:prSet>
      <dgm:spPr/>
    </dgm:pt>
    <dgm:pt modelId="{CA50ABEA-5EE7-482B-AA1E-136407C09998}" type="pres">
      <dgm:prSet presAssocID="{7BB2E09A-B17A-4D16-8F3D-1C9177EB4C94}" presName="rootComposite1" presStyleCnt="0"/>
      <dgm:spPr/>
    </dgm:pt>
    <dgm:pt modelId="{1564D302-1E98-46BF-857C-F1A9E64D66FA}" type="pres">
      <dgm:prSet presAssocID="{7BB2E09A-B17A-4D16-8F3D-1C9177EB4C94}" presName="rootText1" presStyleLbl="node0" presStyleIdx="1" presStyleCnt="4" custScaleX="170135" custScaleY="276936">
        <dgm:presLayoutVars>
          <dgm:chPref val="3"/>
        </dgm:presLayoutVars>
      </dgm:prSet>
      <dgm:spPr/>
    </dgm:pt>
    <dgm:pt modelId="{C25D5730-E120-4DD1-9B7D-C0A6B8DD572A}" type="pres">
      <dgm:prSet presAssocID="{7BB2E09A-B17A-4D16-8F3D-1C9177EB4C94}" presName="rootConnector1" presStyleLbl="node1" presStyleIdx="0" presStyleCnt="0"/>
      <dgm:spPr/>
    </dgm:pt>
    <dgm:pt modelId="{0B715C96-49F8-4FFE-A061-B6AA89F214C6}" type="pres">
      <dgm:prSet presAssocID="{7BB2E09A-B17A-4D16-8F3D-1C9177EB4C94}" presName="hierChild2" presStyleCnt="0"/>
      <dgm:spPr/>
    </dgm:pt>
    <dgm:pt modelId="{C1456D9B-A863-4D68-B52B-1018BA27930C}" type="pres">
      <dgm:prSet presAssocID="{7BB2E09A-B17A-4D16-8F3D-1C9177EB4C94}" presName="hierChild3" presStyleCnt="0"/>
      <dgm:spPr/>
    </dgm:pt>
    <dgm:pt modelId="{E0B80A87-1998-4F42-9AEA-CE3319B7533C}" type="pres">
      <dgm:prSet presAssocID="{CF92F92F-72D8-4622-AB63-B6ED6A1FEBA3}" presName="hierRoot1" presStyleCnt="0">
        <dgm:presLayoutVars>
          <dgm:hierBranch val="init"/>
        </dgm:presLayoutVars>
      </dgm:prSet>
      <dgm:spPr/>
    </dgm:pt>
    <dgm:pt modelId="{1F09EC80-8B0D-47D6-8938-F488AF424068}" type="pres">
      <dgm:prSet presAssocID="{CF92F92F-72D8-4622-AB63-B6ED6A1FEBA3}" presName="rootComposite1" presStyleCnt="0"/>
      <dgm:spPr/>
    </dgm:pt>
    <dgm:pt modelId="{74D8AE06-9115-4C22-8473-0361D5318AEA}" type="pres">
      <dgm:prSet presAssocID="{CF92F92F-72D8-4622-AB63-B6ED6A1FEBA3}" presName="rootText1" presStyleLbl="node0" presStyleIdx="2" presStyleCnt="4" custLinFactNeighborY="99961">
        <dgm:presLayoutVars>
          <dgm:chPref val="3"/>
        </dgm:presLayoutVars>
      </dgm:prSet>
      <dgm:spPr/>
    </dgm:pt>
    <dgm:pt modelId="{4A6B0321-C443-468B-8579-5D858ED607E8}" type="pres">
      <dgm:prSet presAssocID="{CF92F92F-72D8-4622-AB63-B6ED6A1FEBA3}" presName="rootConnector1" presStyleLbl="node1" presStyleIdx="0" presStyleCnt="0"/>
      <dgm:spPr/>
    </dgm:pt>
    <dgm:pt modelId="{7D7DB477-7439-45BF-BA99-959659939551}" type="pres">
      <dgm:prSet presAssocID="{CF92F92F-72D8-4622-AB63-B6ED6A1FEBA3}" presName="hierChild2" presStyleCnt="0"/>
      <dgm:spPr/>
    </dgm:pt>
    <dgm:pt modelId="{6E4D8AD9-7A0F-4F88-AFB6-134B6FF146D9}" type="pres">
      <dgm:prSet presAssocID="{CF92F92F-72D8-4622-AB63-B6ED6A1FEBA3}" presName="hierChild3" presStyleCnt="0"/>
      <dgm:spPr/>
    </dgm:pt>
    <dgm:pt modelId="{2BF78806-CCD9-4EFF-8078-B813591C717D}" type="pres">
      <dgm:prSet presAssocID="{7B266CF4-4665-4AE9-B79A-39047D382EED}" presName="hierRoot1" presStyleCnt="0">
        <dgm:presLayoutVars>
          <dgm:hierBranch val="init"/>
        </dgm:presLayoutVars>
      </dgm:prSet>
      <dgm:spPr/>
    </dgm:pt>
    <dgm:pt modelId="{40DAC314-D8D3-422A-ABA8-D3A51E7123C7}" type="pres">
      <dgm:prSet presAssocID="{7B266CF4-4665-4AE9-B79A-39047D382EED}" presName="rootComposite1" presStyleCnt="0"/>
      <dgm:spPr/>
    </dgm:pt>
    <dgm:pt modelId="{66028CBF-8A64-4C94-A0EB-8303B52DF32E}" type="pres">
      <dgm:prSet presAssocID="{7B266CF4-4665-4AE9-B79A-39047D382EED}" presName="rootText1" presStyleLbl="node0" presStyleIdx="3" presStyleCnt="4" custScaleX="168497" custScaleY="376942" custLinFactY="100000" custLinFactNeighborX="594" custLinFactNeighborY="137533">
        <dgm:presLayoutVars>
          <dgm:chPref val="3"/>
        </dgm:presLayoutVars>
      </dgm:prSet>
      <dgm:spPr/>
    </dgm:pt>
    <dgm:pt modelId="{F6D18A6E-A7CF-4279-BF9D-015939450CAE}" type="pres">
      <dgm:prSet presAssocID="{7B266CF4-4665-4AE9-B79A-39047D382EED}" presName="rootConnector1" presStyleLbl="node1" presStyleIdx="0" presStyleCnt="0"/>
      <dgm:spPr/>
    </dgm:pt>
    <dgm:pt modelId="{80D54389-36A9-4E8B-B9D6-5C305B014A5D}" type="pres">
      <dgm:prSet presAssocID="{7B266CF4-4665-4AE9-B79A-39047D382EED}" presName="hierChild2" presStyleCnt="0"/>
      <dgm:spPr/>
    </dgm:pt>
    <dgm:pt modelId="{8BBAF596-76F3-4DA5-B780-2A6A3735A264}" type="pres">
      <dgm:prSet presAssocID="{30E8D7F4-1F71-4724-A7AA-4B65EBC6C27D}" presName="Name64" presStyleLbl="parChTrans1D2" presStyleIdx="0" presStyleCnt="4"/>
      <dgm:spPr/>
    </dgm:pt>
    <dgm:pt modelId="{8453504E-663F-49F4-BFE1-76BC3ABBF54F}" type="pres">
      <dgm:prSet presAssocID="{A3C6B101-820C-494C-9817-CF9D7421F12D}" presName="hierRoot2" presStyleCnt="0">
        <dgm:presLayoutVars>
          <dgm:hierBranch val="init"/>
        </dgm:presLayoutVars>
      </dgm:prSet>
      <dgm:spPr/>
    </dgm:pt>
    <dgm:pt modelId="{B2F66206-8474-459D-8A12-1DCCC12C788B}" type="pres">
      <dgm:prSet presAssocID="{A3C6B101-820C-494C-9817-CF9D7421F12D}" presName="rootComposite" presStyleCnt="0"/>
      <dgm:spPr/>
    </dgm:pt>
    <dgm:pt modelId="{57EDF0D7-AC46-43D9-ABF7-674988E97F6B}" type="pres">
      <dgm:prSet presAssocID="{A3C6B101-820C-494C-9817-CF9D7421F12D}" presName="rootText" presStyleLbl="node2" presStyleIdx="0" presStyleCnt="4" custScaleX="529862" custScaleY="250514">
        <dgm:presLayoutVars>
          <dgm:chPref val="3"/>
        </dgm:presLayoutVars>
      </dgm:prSet>
      <dgm:spPr/>
    </dgm:pt>
    <dgm:pt modelId="{248F11BB-4E20-4FD3-BBF4-7187FB985DF6}" type="pres">
      <dgm:prSet presAssocID="{A3C6B101-820C-494C-9817-CF9D7421F12D}" presName="rootConnector" presStyleLbl="node2" presStyleIdx="0" presStyleCnt="4"/>
      <dgm:spPr/>
    </dgm:pt>
    <dgm:pt modelId="{EBEB8793-E4AB-474C-9906-9015291AD6FB}" type="pres">
      <dgm:prSet presAssocID="{A3C6B101-820C-494C-9817-CF9D7421F12D}" presName="hierChild4" presStyleCnt="0"/>
      <dgm:spPr/>
    </dgm:pt>
    <dgm:pt modelId="{462A1352-C7F2-4CA2-B357-899EA78A59EC}" type="pres">
      <dgm:prSet presAssocID="{A3C6B101-820C-494C-9817-CF9D7421F12D}" presName="hierChild5" presStyleCnt="0"/>
      <dgm:spPr/>
    </dgm:pt>
    <dgm:pt modelId="{94B91E14-4E58-4EF1-A2BC-05B785A79310}" type="pres">
      <dgm:prSet presAssocID="{C1CEDB07-F320-4CD4-B22D-80039BB18E5D}" presName="Name64" presStyleLbl="parChTrans1D2" presStyleIdx="1" presStyleCnt="4"/>
      <dgm:spPr/>
    </dgm:pt>
    <dgm:pt modelId="{46AF05CF-9FB0-412D-9859-1468CA412E9F}" type="pres">
      <dgm:prSet presAssocID="{936E97A1-B352-41DC-BE36-A2CAC0033B12}" presName="hierRoot2" presStyleCnt="0">
        <dgm:presLayoutVars>
          <dgm:hierBranch val="init"/>
        </dgm:presLayoutVars>
      </dgm:prSet>
      <dgm:spPr/>
    </dgm:pt>
    <dgm:pt modelId="{2819323D-8F0C-4797-ACF3-0791F36574F6}" type="pres">
      <dgm:prSet presAssocID="{936E97A1-B352-41DC-BE36-A2CAC0033B12}" presName="rootComposite" presStyleCnt="0"/>
      <dgm:spPr/>
    </dgm:pt>
    <dgm:pt modelId="{BB6E8B9B-038D-47A7-89AA-F1CDB99E2362}" type="pres">
      <dgm:prSet presAssocID="{936E97A1-B352-41DC-BE36-A2CAC0033B12}" presName="rootText" presStyleLbl="node2" presStyleIdx="1" presStyleCnt="4" custScaleX="505573" custScaleY="219623">
        <dgm:presLayoutVars>
          <dgm:chPref val="3"/>
        </dgm:presLayoutVars>
      </dgm:prSet>
      <dgm:spPr/>
    </dgm:pt>
    <dgm:pt modelId="{DEBA7D4B-7071-4A01-BD4D-681F5D02F8CB}" type="pres">
      <dgm:prSet presAssocID="{936E97A1-B352-41DC-BE36-A2CAC0033B12}" presName="rootConnector" presStyleLbl="node2" presStyleIdx="1" presStyleCnt="4"/>
      <dgm:spPr/>
    </dgm:pt>
    <dgm:pt modelId="{51D2C79F-3C33-4411-A01B-8F1099EAC478}" type="pres">
      <dgm:prSet presAssocID="{936E97A1-B352-41DC-BE36-A2CAC0033B12}" presName="hierChild4" presStyleCnt="0"/>
      <dgm:spPr/>
    </dgm:pt>
    <dgm:pt modelId="{BEA5C030-B099-4C08-AEE9-25EC91793CC8}" type="pres">
      <dgm:prSet presAssocID="{936E97A1-B352-41DC-BE36-A2CAC0033B12}" presName="hierChild5" presStyleCnt="0"/>
      <dgm:spPr/>
    </dgm:pt>
    <dgm:pt modelId="{A7E6BEA0-004C-4890-81BE-8B84DA7D6B47}" type="pres">
      <dgm:prSet presAssocID="{D7A705A0-4685-4D41-B566-877286BDF5D9}" presName="Name64" presStyleLbl="parChTrans1D2" presStyleIdx="2" presStyleCnt="4"/>
      <dgm:spPr/>
    </dgm:pt>
    <dgm:pt modelId="{2ECE00B5-585A-4E89-9914-0CD94E7BE49C}" type="pres">
      <dgm:prSet presAssocID="{8D1C9232-3884-46CE-829C-573CB42688B8}" presName="hierRoot2" presStyleCnt="0">
        <dgm:presLayoutVars>
          <dgm:hierBranch val="init"/>
        </dgm:presLayoutVars>
      </dgm:prSet>
      <dgm:spPr/>
    </dgm:pt>
    <dgm:pt modelId="{DA151E8E-F3B8-4663-BACA-DBEB10D83434}" type="pres">
      <dgm:prSet presAssocID="{8D1C9232-3884-46CE-829C-573CB42688B8}" presName="rootComposite" presStyleCnt="0"/>
      <dgm:spPr/>
    </dgm:pt>
    <dgm:pt modelId="{EBFFC7EC-3C65-4EEB-8282-2F49C1F1BFF3}" type="pres">
      <dgm:prSet presAssocID="{8D1C9232-3884-46CE-829C-573CB42688B8}" presName="rootText" presStyleLbl="node2" presStyleIdx="2" presStyleCnt="4" custScaleX="470800" custScaleY="237492">
        <dgm:presLayoutVars>
          <dgm:chPref val="3"/>
        </dgm:presLayoutVars>
      </dgm:prSet>
      <dgm:spPr/>
    </dgm:pt>
    <dgm:pt modelId="{60075393-80CE-4ACD-8B1D-64E1704A6775}" type="pres">
      <dgm:prSet presAssocID="{8D1C9232-3884-46CE-829C-573CB42688B8}" presName="rootConnector" presStyleLbl="node2" presStyleIdx="2" presStyleCnt="4"/>
      <dgm:spPr/>
    </dgm:pt>
    <dgm:pt modelId="{E72F9361-1FC1-4AE4-BB8C-3BCB6578AE9D}" type="pres">
      <dgm:prSet presAssocID="{8D1C9232-3884-46CE-829C-573CB42688B8}" presName="hierChild4" presStyleCnt="0"/>
      <dgm:spPr/>
    </dgm:pt>
    <dgm:pt modelId="{E190FC17-C77F-417C-8B6C-22AF6CDF8E7C}" type="pres">
      <dgm:prSet presAssocID="{8D1C9232-3884-46CE-829C-573CB42688B8}" presName="hierChild5" presStyleCnt="0"/>
      <dgm:spPr/>
    </dgm:pt>
    <dgm:pt modelId="{63473C6F-51F6-4B62-9B13-1663B420879E}" type="pres">
      <dgm:prSet presAssocID="{69E040F4-761E-459D-9663-A4C862973D3F}" presName="Name64" presStyleLbl="parChTrans1D2" presStyleIdx="3" presStyleCnt="4"/>
      <dgm:spPr/>
    </dgm:pt>
    <dgm:pt modelId="{1389BDF9-499E-4C21-8986-2ABBA85AB0CD}" type="pres">
      <dgm:prSet presAssocID="{8C3CCB5C-F806-46A2-9DE2-1953C2A7ACCA}" presName="hierRoot2" presStyleCnt="0">
        <dgm:presLayoutVars>
          <dgm:hierBranch val="init"/>
        </dgm:presLayoutVars>
      </dgm:prSet>
      <dgm:spPr/>
    </dgm:pt>
    <dgm:pt modelId="{BBCE35C0-48E4-4E9E-9D95-7B008AF8A10D}" type="pres">
      <dgm:prSet presAssocID="{8C3CCB5C-F806-46A2-9DE2-1953C2A7ACCA}" presName="rootComposite" presStyleCnt="0"/>
      <dgm:spPr/>
    </dgm:pt>
    <dgm:pt modelId="{98FF63D4-B793-4C98-B84C-67B79A37794A}" type="pres">
      <dgm:prSet presAssocID="{8C3CCB5C-F806-46A2-9DE2-1953C2A7ACCA}" presName="rootText" presStyleLbl="node2" presStyleIdx="3" presStyleCnt="4" custScaleX="427401" custScaleY="260471">
        <dgm:presLayoutVars>
          <dgm:chPref val="3"/>
        </dgm:presLayoutVars>
      </dgm:prSet>
      <dgm:spPr/>
    </dgm:pt>
    <dgm:pt modelId="{D26B86E1-8B09-46DB-898C-BF2E354F7F53}" type="pres">
      <dgm:prSet presAssocID="{8C3CCB5C-F806-46A2-9DE2-1953C2A7ACCA}" presName="rootConnector" presStyleLbl="node2" presStyleIdx="3" presStyleCnt="4"/>
      <dgm:spPr/>
    </dgm:pt>
    <dgm:pt modelId="{29B15B4B-C747-40CF-B1A5-0845C3CF6D4B}" type="pres">
      <dgm:prSet presAssocID="{8C3CCB5C-F806-46A2-9DE2-1953C2A7ACCA}" presName="hierChild4" presStyleCnt="0"/>
      <dgm:spPr/>
    </dgm:pt>
    <dgm:pt modelId="{CE9C5B0C-8096-4F65-81F4-2B111A179255}" type="pres">
      <dgm:prSet presAssocID="{8C3CCB5C-F806-46A2-9DE2-1953C2A7ACCA}" presName="hierChild5" presStyleCnt="0"/>
      <dgm:spPr/>
    </dgm:pt>
    <dgm:pt modelId="{179DC4A7-A8EA-43E2-952B-A5C0398426C1}" type="pres">
      <dgm:prSet presAssocID="{7B266CF4-4665-4AE9-B79A-39047D382EED}" presName="hierChild3" presStyleCnt="0"/>
      <dgm:spPr/>
    </dgm:pt>
  </dgm:ptLst>
  <dgm:cxnLst>
    <dgm:cxn modelId="{C27EF912-9BC4-4DD3-824C-E7D38392CEA2}" type="presOf" srcId="{8C3CCB5C-F806-46A2-9DE2-1953C2A7ACCA}" destId="{D26B86E1-8B09-46DB-898C-BF2E354F7F53}" srcOrd="1" destOrd="0" presId="urn:microsoft.com/office/officeart/2009/3/layout/HorizontalOrganizationChart"/>
    <dgm:cxn modelId="{FDC02B14-969D-40F7-BCDB-0E2F25422223}" type="presOf" srcId="{69E040F4-761E-459D-9663-A4C862973D3F}" destId="{63473C6F-51F6-4B62-9B13-1663B420879E}" srcOrd="0" destOrd="0" presId="urn:microsoft.com/office/officeart/2009/3/layout/HorizontalOrganizationChart"/>
    <dgm:cxn modelId="{EEF9551C-50B5-4BC2-84AE-98910CA23455}" srcId="{C434C38C-C14B-4ED2-8259-3EC59CD1D4E0}" destId="{CF92F92F-72D8-4622-AB63-B6ED6A1FEBA3}" srcOrd="2" destOrd="0" parTransId="{BF99B3DD-0CB5-4B63-A731-9059C42BC5AB}" sibTransId="{5D035CB7-2419-40B3-B13A-9171A3221B51}"/>
    <dgm:cxn modelId="{0E691C23-B698-4C24-ACC0-E64F56D75DC4}" type="presOf" srcId="{C434C38C-C14B-4ED2-8259-3EC59CD1D4E0}" destId="{19F66BD7-7732-4A5A-B695-1D65F4ED789E}" srcOrd="0" destOrd="0" presId="urn:microsoft.com/office/officeart/2009/3/layout/HorizontalOrganizationChart"/>
    <dgm:cxn modelId="{11C23C26-7DF6-4A30-BD53-7E4D370A16E3}" srcId="{C434C38C-C14B-4ED2-8259-3EC59CD1D4E0}" destId="{7BB2E09A-B17A-4D16-8F3D-1C9177EB4C94}" srcOrd="1" destOrd="0" parTransId="{A7C9B92F-04AC-41BD-9FFE-A1E6872AB3B9}" sibTransId="{5771DFEB-F145-4C6A-B5B4-70603EF97453}"/>
    <dgm:cxn modelId="{B873CC2C-60B5-4971-B416-A5D4802C9DC6}" type="presOf" srcId="{A3C6B101-820C-494C-9817-CF9D7421F12D}" destId="{248F11BB-4E20-4FD3-BBF4-7187FB985DF6}" srcOrd="1" destOrd="0" presId="urn:microsoft.com/office/officeart/2009/3/layout/HorizontalOrganizationChart"/>
    <dgm:cxn modelId="{836C2047-CE35-4C84-9B9E-BF84355F5C80}" type="presOf" srcId="{8D1C9232-3884-46CE-829C-573CB42688B8}" destId="{60075393-80CE-4ACD-8B1D-64E1704A6775}" srcOrd="1" destOrd="0" presId="urn:microsoft.com/office/officeart/2009/3/layout/HorizontalOrganizationChart"/>
    <dgm:cxn modelId="{D4D8BA68-4EE1-4A24-ACBF-6234F7D4C1E0}" srcId="{C434C38C-C14B-4ED2-8259-3EC59CD1D4E0}" destId="{7B266CF4-4665-4AE9-B79A-39047D382EED}" srcOrd="3" destOrd="0" parTransId="{F9F63FAD-CC72-44AC-8F04-B8B491DEA7A2}" sibTransId="{65172E0C-28E7-40CA-A2DD-891ADEC80106}"/>
    <dgm:cxn modelId="{F66AC66A-791C-4821-8249-12A90D92E1F0}" type="presOf" srcId="{7B266CF4-4665-4AE9-B79A-39047D382EED}" destId="{F6D18A6E-A7CF-4279-BF9D-015939450CAE}" srcOrd="1" destOrd="0" presId="urn:microsoft.com/office/officeart/2009/3/layout/HorizontalOrganizationChart"/>
    <dgm:cxn modelId="{4CAC276C-CD73-48A4-9345-5C10ADA50E81}" type="presOf" srcId="{7BB2E09A-B17A-4D16-8F3D-1C9177EB4C94}" destId="{C25D5730-E120-4DD1-9B7D-C0A6B8DD572A}" srcOrd="1" destOrd="0" presId="urn:microsoft.com/office/officeart/2009/3/layout/HorizontalOrganizationChart"/>
    <dgm:cxn modelId="{AAF2DE57-0BEE-4CCE-8B67-18538E473A59}" type="presOf" srcId="{936E97A1-B352-41DC-BE36-A2CAC0033B12}" destId="{DEBA7D4B-7071-4A01-BD4D-681F5D02F8CB}" srcOrd="1" destOrd="0" presId="urn:microsoft.com/office/officeart/2009/3/layout/HorizontalOrganizationChart"/>
    <dgm:cxn modelId="{BAFA2D5A-4B32-40AF-86EE-B98B2C555046}" type="presOf" srcId="{8C3CCB5C-F806-46A2-9DE2-1953C2A7ACCA}" destId="{98FF63D4-B793-4C98-B84C-67B79A37794A}" srcOrd="0" destOrd="0" presId="urn:microsoft.com/office/officeart/2009/3/layout/HorizontalOrganizationChart"/>
    <dgm:cxn modelId="{73E4547F-897D-49D8-87F5-E3BA2B767166}" type="presOf" srcId="{7AD2D0E0-F38C-4244-A44F-CD3BC3265DA2}" destId="{42655C90-CE2D-4E8D-BC7A-543B2EC61AF8}" srcOrd="0" destOrd="0" presId="urn:microsoft.com/office/officeart/2009/3/layout/HorizontalOrganizationChart"/>
    <dgm:cxn modelId="{741F1394-5D01-4B42-BBC6-851A0E7D50C9}" type="presOf" srcId="{7BB2E09A-B17A-4D16-8F3D-1C9177EB4C94}" destId="{1564D302-1E98-46BF-857C-F1A9E64D66FA}" srcOrd="0" destOrd="0" presId="urn:microsoft.com/office/officeart/2009/3/layout/HorizontalOrganizationChart"/>
    <dgm:cxn modelId="{FF244B9A-9B53-4389-A7DD-4932AEF5A727}" type="presOf" srcId="{7AD2D0E0-F38C-4244-A44F-CD3BC3265DA2}" destId="{49D914E2-70E3-4958-A041-C7B21C144863}" srcOrd="1" destOrd="0" presId="urn:microsoft.com/office/officeart/2009/3/layout/HorizontalOrganizationChart"/>
    <dgm:cxn modelId="{2A9FD0B1-6DAD-4667-88E1-E086C4BE10AD}" srcId="{7B266CF4-4665-4AE9-B79A-39047D382EED}" destId="{936E97A1-B352-41DC-BE36-A2CAC0033B12}" srcOrd="1" destOrd="0" parTransId="{C1CEDB07-F320-4CD4-B22D-80039BB18E5D}" sibTransId="{6271C5C9-A3F3-4508-9176-F6F0EBB0A912}"/>
    <dgm:cxn modelId="{CBE11BB5-91C6-40F2-B992-7DAE321580B8}" type="presOf" srcId="{8D1C9232-3884-46CE-829C-573CB42688B8}" destId="{EBFFC7EC-3C65-4EEB-8282-2F49C1F1BFF3}" srcOrd="0" destOrd="0" presId="urn:microsoft.com/office/officeart/2009/3/layout/HorizontalOrganizationChart"/>
    <dgm:cxn modelId="{269F37B8-94FC-41BD-A43F-EFC1E0D63B6A}" srcId="{C434C38C-C14B-4ED2-8259-3EC59CD1D4E0}" destId="{7AD2D0E0-F38C-4244-A44F-CD3BC3265DA2}" srcOrd="0" destOrd="0" parTransId="{9C626677-413F-4E75-BB76-86DE95639657}" sibTransId="{A3B7FC6B-ACF0-4F12-A0E7-E5E8FA363FAC}"/>
    <dgm:cxn modelId="{FE41BAC4-8035-4F96-8944-18177E725950}" type="presOf" srcId="{30E8D7F4-1F71-4724-A7AA-4B65EBC6C27D}" destId="{8BBAF596-76F3-4DA5-B780-2A6A3735A264}" srcOrd="0" destOrd="0" presId="urn:microsoft.com/office/officeart/2009/3/layout/HorizontalOrganizationChart"/>
    <dgm:cxn modelId="{E74162C6-F546-4731-BEF3-43F22AB6C1B6}" type="presOf" srcId="{A3C6B101-820C-494C-9817-CF9D7421F12D}" destId="{57EDF0D7-AC46-43D9-ABF7-674988E97F6B}" srcOrd="0" destOrd="0" presId="urn:microsoft.com/office/officeart/2009/3/layout/HorizontalOrganizationChart"/>
    <dgm:cxn modelId="{C60423C9-E68D-46E3-9B26-B4C07989636B}" type="presOf" srcId="{7B266CF4-4665-4AE9-B79A-39047D382EED}" destId="{66028CBF-8A64-4C94-A0EB-8303B52DF32E}" srcOrd="0" destOrd="0" presId="urn:microsoft.com/office/officeart/2009/3/layout/HorizontalOrganizationChart"/>
    <dgm:cxn modelId="{4D78DAD3-FA3F-49AE-AFBE-DCE38ECE08F1}" srcId="{7B266CF4-4665-4AE9-B79A-39047D382EED}" destId="{8C3CCB5C-F806-46A2-9DE2-1953C2A7ACCA}" srcOrd="3" destOrd="0" parTransId="{69E040F4-761E-459D-9663-A4C862973D3F}" sibTransId="{E77F714E-885C-47C0-8B91-D06108592887}"/>
    <dgm:cxn modelId="{5AEAACD8-F5AA-4144-8CD2-80A639168056}" srcId="{7B266CF4-4665-4AE9-B79A-39047D382EED}" destId="{8D1C9232-3884-46CE-829C-573CB42688B8}" srcOrd="2" destOrd="0" parTransId="{D7A705A0-4685-4D41-B566-877286BDF5D9}" sibTransId="{D6E19F7A-6837-4D6E-A5CE-255EDE1FC6B8}"/>
    <dgm:cxn modelId="{1BC276DE-2A45-43A6-99EC-195E0563115D}" srcId="{7B266CF4-4665-4AE9-B79A-39047D382EED}" destId="{A3C6B101-820C-494C-9817-CF9D7421F12D}" srcOrd="0" destOrd="0" parTransId="{30E8D7F4-1F71-4724-A7AA-4B65EBC6C27D}" sibTransId="{A51C1C7B-5C62-43D0-A5D0-353CD50BAC4A}"/>
    <dgm:cxn modelId="{BAF596E2-B981-4691-8D70-16B2B2564EC8}" type="presOf" srcId="{936E97A1-B352-41DC-BE36-A2CAC0033B12}" destId="{BB6E8B9B-038D-47A7-89AA-F1CDB99E2362}" srcOrd="0" destOrd="0" presId="urn:microsoft.com/office/officeart/2009/3/layout/HorizontalOrganizationChart"/>
    <dgm:cxn modelId="{9356B3E7-19D1-44BF-8266-846398EAEA1D}" type="presOf" srcId="{CF92F92F-72D8-4622-AB63-B6ED6A1FEBA3}" destId="{74D8AE06-9115-4C22-8473-0361D5318AEA}" srcOrd="0" destOrd="0" presId="urn:microsoft.com/office/officeart/2009/3/layout/HorizontalOrganizationChart"/>
    <dgm:cxn modelId="{A51C10EA-67F3-48B4-823A-24A6087BA2C6}" type="presOf" srcId="{D7A705A0-4685-4D41-B566-877286BDF5D9}" destId="{A7E6BEA0-004C-4890-81BE-8B84DA7D6B47}" srcOrd="0" destOrd="0" presId="urn:microsoft.com/office/officeart/2009/3/layout/HorizontalOrganizationChart"/>
    <dgm:cxn modelId="{2F3CDBF5-4799-4EDD-99E3-8EF17EDA1AD8}" type="presOf" srcId="{C1CEDB07-F320-4CD4-B22D-80039BB18E5D}" destId="{94B91E14-4E58-4EF1-A2BC-05B785A79310}" srcOrd="0" destOrd="0" presId="urn:microsoft.com/office/officeart/2009/3/layout/HorizontalOrganizationChart"/>
    <dgm:cxn modelId="{EC310FF8-5801-43F5-9EAF-FEB632EA9949}" type="presOf" srcId="{CF92F92F-72D8-4622-AB63-B6ED6A1FEBA3}" destId="{4A6B0321-C443-468B-8579-5D858ED607E8}" srcOrd="1" destOrd="0" presId="urn:microsoft.com/office/officeart/2009/3/layout/HorizontalOrganizationChart"/>
    <dgm:cxn modelId="{2D58853C-4992-4595-A836-10D005398D12}" type="presParOf" srcId="{19F66BD7-7732-4A5A-B695-1D65F4ED789E}" destId="{08B98F0A-D2AE-42B3-9FC5-E58F0A4AC79C}" srcOrd="0" destOrd="0" presId="urn:microsoft.com/office/officeart/2009/3/layout/HorizontalOrganizationChart"/>
    <dgm:cxn modelId="{67141DD5-E79C-4B81-8C1F-FF2D7A0AC90D}" type="presParOf" srcId="{08B98F0A-D2AE-42B3-9FC5-E58F0A4AC79C}" destId="{A67CDDB0-8259-4C99-8C75-1995D9B4E796}" srcOrd="0" destOrd="0" presId="urn:microsoft.com/office/officeart/2009/3/layout/HorizontalOrganizationChart"/>
    <dgm:cxn modelId="{439745B8-1E73-4242-B5DE-E08DB365F2BC}" type="presParOf" srcId="{A67CDDB0-8259-4C99-8C75-1995D9B4E796}" destId="{42655C90-CE2D-4E8D-BC7A-543B2EC61AF8}" srcOrd="0" destOrd="0" presId="urn:microsoft.com/office/officeart/2009/3/layout/HorizontalOrganizationChart"/>
    <dgm:cxn modelId="{395D92BC-EE6C-41AD-A209-45499DEB4736}" type="presParOf" srcId="{A67CDDB0-8259-4C99-8C75-1995D9B4E796}" destId="{49D914E2-70E3-4958-A041-C7B21C144863}" srcOrd="1" destOrd="0" presId="urn:microsoft.com/office/officeart/2009/3/layout/HorizontalOrganizationChart"/>
    <dgm:cxn modelId="{66FEE35D-5834-4AE5-A5DB-1340BBA55A82}" type="presParOf" srcId="{08B98F0A-D2AE-42B3-9FC5-E58F0A4AC79C}" destId="{CC9586CC-EE83-4C05-85C5-105921457497}" srcOrd="1" destOrd="0" presId="urn:microsoft.com/office/officeart/2009/3/layout/HorizontalOrganizationChart"/>
    <dgm:cxn modelId="{D8487F24-B006-412D-B5BE-3D2CAC400D49}" type="presParOf" srcId="{08B98F0A-D2AE-42B3-9FC5-E58F0A4AC79C}" destId="{CF017FC7-656C-4EE3-A9E9-D4E5754C6D0B}" srcOrd="2" destOrd="0" presId="urn:microsoft.com/office/officeart/2009/3/layout/HorizontalOrganizationChart"/>
    <dgm:cxn modelId="{1517384F-C69D-4682-83A6-3C1CD236CA46}" type="presParOf" srcId="{19F66BD7-7732-4A5A-B695-1D65F4ED789E}" destId="{5A151349-0987-4251-A6FE-07EEAF48656A}" srcOrd="1" destOrd="0" presId="urn:microsoft.com/office/officeart/2009/3/layout/HorizontalOrganizationChart"/>
    <dgm:cxn modelId="{59D8EE25-DC39-4DC9-9A6C-F02048FAD986}" type="presParOf" srcId="{5A151349-0987-4251-A6FE-07EEAF48656A}" destId="{CA50ABEA-5EE7-482B-AA1E-136407C09998}" srcOrd="0" destOrd="0" presId="urn:microsoft.com/office/officeart/2009/3/layout/HorizontalOrganizationChart"/>
    <dgm:cxn modelId="{CB5EFF1D-5EFF-4AD4-8907-E67B402DD229}" type="presParOf" srcId="{CA50ABEA-5EE7-482B-AA1E-136407C09998}" destId="{1564D302-1E98-46BF-857C-F1A9E64D66FA}" srcOrd="0" destOrd="0" presId="urn:microsoft.com/office/officeart/2009/3/layout/HorizontalOrganizationChart"/>
    <dgm:cxn modelId="{335974B1-5067-4FEC-A0E8-DB2D47D4A069}" type="presParOf" srcId="{CA50ABEA-5EE7-482B-AA1E-136407C09998}" destId="{C25D5730-E120-4DD1-9B7D-C0A6B8DD572A}" srcOrd="1" destOrd="0" presId="urn:microsoft.com/office/officeart/2009/3/layout/HorizontalOrganizationChart"/>
    <dgm:cxn modelId="{B3BB1476-7CF2-4826-A5E6-7F7B2F4417B6}" type="presParOf" srcId="{5A151349-0987-4251-A6FE-07EEAF48656A}" destId="{0B715C96-49F8-4FFE-A061-B6AA89F214C6}" srcOrd="1" destOrd="0" presId="urn:microsoft.com/office/officeart/2009/3/layout/HorizontalOrganizationChart"/>
    <dgm:cxn modelId="{F08DDB12-5F51-4E17-9366-2B30643AD323}" type="presParOf" srcId="{5A151349-0987-4251-A6FE-07EEAF48656A}" destId="{C1456D9B-A863-4D68-B52B-1018BA27930C}" srcOrd="2" destOrd="0" presId="urn:microsoft.com/office/officeart/2009/3/layout/HorizontalOrganizationChart"/>
    <dgm:cxn modelId="{523F3609-4C36-47C2-A39E-252DBBD0541E}" type="presParOf" srcId="{19F66BD7-7732-4A5A-B695-1D65F4ED789E}" destId="{E0B80A87-1998-4F42-9AEA-CE3319B7533C}" srcOrd="2" destOrd="0" presId="urn:microsoft.com/office/officeart/2009/3/layout/HorizontalOrganizationChart"/>
    <dgm:cxn modelId="{A8FD32DC-0857-4157-889E-8B4377A7B5E6}" type="presParOf" srcId="{E0B80A87-1998-4F42-9AEA-CE3319B7533C}" destId="{1F09EC80-8B0D-47D6-8938-F488AF424068}" srcOrd="0" destOrd="0" presId="urn:microsoft.com/office/officeart/2009/3/layout/HorizontalOrganizationChart"/>
    <dgm:cxn modelId="{BB5E2519-7F7B-4907-8678-A4868546C039}" type="presParOf" srcId="{1F09EC80-8B0D-47D6-8938-F488AF424068}" destId="{74D8AE06-9115-4C22-8473-0361D5318AEA}" srcOrd="0" destOrd="0" presId="urn:microsoft.com/office/officeart/2009/3/layout/HorizontalOrganizationChart"/>
    <dgm:cxn modelId="{5B5F31B0-B769-4E31-8974-FE99F04C0F27}" type="presParOf" srcId="{1F09EC80-8B0D-47D6-8938-F488AF424068}" destId="{4A6B0321-C443-468B-8579-5D858ED607E8}" srcOrd="1" destOrd="0" presId="urn:microsoft.com/office/officeart/2009/3/layout/HorizontalOrganizationChart"/>
    <dgm:cxn modelId="{654A2C61-31EA-4FB2-978A-F6355B0F1E97}" type="presParOf" srcId="{E0B80A87-1998-4F42-9AEA-CE3319B7533C}" destId="{7D7DB477-7439-45BF-BA99-959659939551}" srcOrd="1" destOrd="0" presId="urn:microsoft.com/office/officeart/2009/3/layout/HorizontalOrganizationChart"/>
    <dgm:cxn modelId="{7E3D12FF-3514-41EB-9F01-72A3D0EEE155}" type="presParOf" srcId="{E0B80A87-1998-4F42-9AEA-CE3319B7533C}" destId="{6E4D8AD9-7A0F-4F88-AFB6-134B6FF146D9}" srcOrd="2" destOrd="0" presId="urn:microsoft.com/office/officeart/2009/3/layout/HorizontalOrganizationChart"/>
    <dgm:cxn modelId="{652E31D7-FF5A-4F77-B472-CE3D1332A722}" type="presParOf" srcId="{19F66BD7-7732-4A5A-B695-1D65F4ED789E}" destId="{2BF78806-CCD9-4EFF-8078-B813591C717D}" srcOrd="3" destOrd="0" presId="urn:microsoft.com/office/officeart/2009/3/layout/HorizontalOrganizationChart"/>
    <dgm:cxn modelId="{5D7DFD76-35A7-43F3-B194-D5BEA19C8D35}" type="presParOf" srcId="{2BF78806-CCD9-4EFF-8078-B813591C717D}" destId="{40DAC314-D8D3-422A-ABA8-D3A51E7123C7}" srcOrd="0" destOrd="0" presId="urn:microsoft.com/office/officeart/2009/3/layout/HorizontalOrganizationChart"/>
    <dgm:cxn modelId="{4B8E55B8-3066-48F2-88D3-A95A6D292B56}" type="presParOf" srcId="{40DAC314-D8D3-422A-ABA8-D3A51E7123C7}" destId="{66028CBF-8A64-4C94-A0EB-8303B52DF32E}" srcOrd="0" destOrd="0" presId="urn:microsoft.com/office/officeart/2009/3/layout/HorizontalOrganizationChart"/>
    <dgm:cxn modelId="{ACC06507-198A-44F4-B6D0-E6F8168589BA}" type="presParOf" srcId="{40DAC314-D8D3-422A-ABA8-D3A51E7123C7}" destId="{F6D18A6E-A7CF-4279-BF9D-015939450CAE}" srcOrd="1" destOrd="0" presId="urn:microsoft.com/office/officeart/2009/3/layout/HorizontalOrganizationChart"/>
    <dgm:cxn modelId="{23A18FAC-6752-451D-81E0-86FC24FE8971}" type="presParOf" srcId="{2BF78806-CCD9-4EFF-8078-B813591C717D}" destId="{80D54389-36A9-4E8B-B9D6-5C305B014A5D}" srcOrd="1" destOrd="0" presId="urn:microsoft.com/office/officeart/2009/3/layout/HorizontalOrganizationChart"/>
    <dgm:cxn modelId="{3F3F80E4-BBDD-42E8-AA92-E73778AB6CD9}" type="presParOf" srcId="{80D54389-36A9-4E8B-B9D6-5C305B014A5D}" destId="{8BBAF596-76F3-4DA5-B780-2A6A3735A264}" srcOrd="0" destOrd="0" presId="urn:microsoft.com/office/officeart/2009/3/layout/HorizontalOrganizationChart"/>
    <dgm:cxn modelId="{6649A232-2BE9-443E-8A0C-9C4224D29240}" type="presParOf" srcId="{80D54389-36A9-4E8B-B9D6-5C305B014A5D}" destId="{8453504E-663F-49F4-BFE1-76BC3ABBF54F}" srcOrd="1" destOrd="0" presId="urn:microsoft.com/office/officeart/2009/3/layout/HorizontalOrganizationChart"/>
    <dgm:cxn modelId="{EF16FFCA-0559-484D-9285-96CD8785FA1C}" type="presParOf" srcId="{8453504E-663F-49F4-BFE1-76BC3ABBF54F}" destId="{B2F66206-8474-459D-8A12-1DCCC12C788B}" srcOrd="0" destOrd="0" presId="urn:microsoft.com/office/officeart/2009/3/layout/HorizontalOrganizationChart"/>
    <dgm:cxn modelId="{05FE9238-EC59-4FE8-8A37-D81816507769}" type="presParOf" srcId="{B2F66206-8474-459D-8A12-1DCCC12C788B}" destId="{57EDF0D7-AC46-43D9-ABF7-674988E97F6B}" srcOrd="0" destOrd="0" presId="urn:microsoft.com/office/officeart/2009/3/layout/HorizontalOrganizationChart"/>
    <dgm:cxn modelId="{06124D88-1C7B-4B38-ABA9-240C4D96DB6B}" type="presParOf" srcId="{B2F66206-8474-459D-8A12-1DCCC12C788B}" destId="{248F11BB-4E20-4FD3-BBF4-7187FB985DF6}" srcOrd="1" destOrd="0" presId="urn:microsoft.com/office/officeart/2009/3/layout/HorizontalOrganizationChart"/>
    <dgm:cxn modelId="{BDA52ABC-85CC-4CA6-8ECA-02287E0FC187}" type="presParOf" srcId="{8453504E-663F-49F4-BFE1-76BC3ABBF54F}" destId="{EBEB8793-E4AB-474C-9906-9015291AD6FB}" srcOrd="1" destOrd="0" presId="urn:microsoft.com/office/officeart/2009/3/layout/HorizontalOrganizationChart"/>
    <dgm:cxn modelId="{C5D05630-8A59-488D-9F0F-25111A6376E6}" type="presParOf" srcId="{8453504E-663F-49F4-BFE1-76BC3ABBF54F}" destId="{462A1352-C7F2-4CA2-B357-899EA78A59EC}" srcOrd="2" destOrd="0" presId="urn:microsoft.com/office/officeart/2009/3/layout/HorizontalOrganizationChart"/>
    <dgm:cxn modelId="{A1A54029-40AA-4C50-AC3E-EDDC467C3D2E}" type="presParOf" srcId="{80D54389-36A9-4E8B-B9D6-5C305B014A5D}" destId="{94B91E14-4E58-4EF1-A2BC-05B785A79310}" srcOrd="2" destOrd="0" presId="urn:microsoft.com/office/officeart/2009/3/layout/HorizontalOrganizationChart"/>
    <dgm:cxn modelId="{1F87B32A-477C-427F-BFCA-2AAF8D1CECD8}" type="presParOf" srcId="{80D54389-36A9-4E8B-B9D6-5C305B014A5D}" destId="{46AF05CF-9FB0-412D-9859-1468CA412E9F}" srcOrd="3" destOrd="0" presId="urn:microsoft.com/office/officeart/2009/3/layout/HorizontalOrganizationChart"/>
    <dgm:cxn modelId="{FAB17DAD-8CD0-4CD9-9011-94B7A14084B4}" type="presParOf" srcId="{46AF05CF-9FB0-412D-9859-1468CA412E9F}" destId="{2819323D-8F0C-4797-ACF3-0791F36574F6}" srcOrd="0" destOrd="0" presId="urn:microsoft.com/office/officeart/2009/3/layout/HorizontalOrganizationChart"/>
    <dgm:cxn modelId="{B7B253EE-90C6-4ACC-9869-45349F4B94EB}" type="presParOf" srcId="{2819323D-8F0C-4797-ACF3-0791F36574F6}" destId="{BB6E8B9B-038D-47A7-89AA-F1CDB99E2362}" srcOrd="0" destOrd="0" presId="urn:microsoft.com/office/officeart/2009/3/layout/HorizontalOrganizationChart"/>
    <dgm:cxn modelId="{C294C68E-7D9C-49D6-B727-78777D6244E2}" type="presParOf" srcId="{2819323D-8F0C-4797-ACF3-0791F36574F6}" destId="{DEBA7D4B-7071-4A01-BD4D-681F5D02F8CB}" srcOrd="1" destOrd="0" presId="urn:microsoft.com/office/officeart/2009/3/layout/HorizontalOrganizationChart"/>
    <dgm:cxn modelId="{BAC8E0DF-6138-471D-BAA0-38A4074C3117}" type="presParOf" srcId="{46AF05CF-9FB0-412D-9859-1468CA412E9F}" destId="{51D2C79F-3C33-4411-A01B-8F1099EAC478}" srcOrd="1" destOrd="0" presId="urn:microsoft.com/office/officeart/2009/3/layout/HorizontalOrganizationChart"/>
    <dgm:cxn modelId="{15566076-90D9-4DFA-ACC5-3A306B13E206}" type="presParOf" srcId="{46AF05CF-9FB0-412D-9859-1468CA412E9F}" destId="{BEA5C030-B099-4C08-AEE9-25EC91793CC8}" srcOrd="2" destOrd="0" presId="urn:microsoft.com/office/officeart/2009/3/layout/HorizontalOrganizationChart"/>
    <dgm:cxn modelId="{EE00B002-C125-4B45-8820-329F55090E2E}" type="presParOf" srcId="{80D54389-36A9-4E8B-B9D6-5C305B014A5D}" destId="{A7E6BEA0-004C-4890-81BE-8B84DA7D6B47}" srcOrd="4" destOrd="0" presId="urn:microsoft.com/office/officeart/2009/3/layout/HorizontalOrganizationChart"/>
    <dgm:cxn modelId="{BAC54D25-FC4D-44FD-AE32-0C23A3297FFB}" type="presParOf" srcId="{80D54389-36A9-4E8B-B9D6-5C305B014A5D}" destId="{2ECE00B5-585A-4E89-9914-0CD94E7BE49C}" srcOrd="5" destOrd="0" presId="urn:microsoft.com/office/officeart/2009/3/layout/HorizontalOrganizationChart"/>
    <dgm:cxn modelId="{8CA7DC47-BF8B-42BF-A57F-7140639793EC}" type="presParOf" srcId="{2ECE00B5-585A-4E89-9914-0CD94E7BE49C}" destId="{DA151E8E-F3B8-4663-BACA-DBEB10D83434}" srcOrd="0" destOrd="0" presId="urn:microsoft.com/office/officeart/2009/3/layout/HorizontalOrganizationChart"/>
    <dgm:cxn modelId="{9216952A-D40A-4CE2-8D6F-06D2A6AC6788}" type="presParOf" srcId="{DA151E8E-F3B8-4663-BACA-DBEB10D83434}" destId="{EBFFC7EC-3C65-4EEB-8282-2F49C1F1BFF3}" srcOrd="0" destOrd="0" presId="urn:microsoft.com/office/officeart/2009/3/layout/HorizontalOrganizationChart"/>
    <dgm:cxn modelId="{3C65A589-37CB-42A8-B4B2-FB3DB47F54E2}" type="presParOf" srcId="{DA151E8E-F3B8-4663-BACA-DBEB10D83434}" destId="{60075393-80CE-4ACD-8B1D-64E1704A6775}" srcOrd="1" destOrd="0" presId="urn:microsoft.com/office/officeart/2009/3/layout/HorizontalOrganizationChart"/>
    <dgm:cxn modelId="{1C355BFF-221C-4567-BDB5-6EBF0698FC34}" type="presParOf" srcId="{2ECE00B5-585A-4E89-9914-0CD94E7BE49C}" destId="{E72F9361-1FC1-4AE4-BB8C-3BCB6578AE9D}" srcOrd="1" destOrd="0" presId="urn:microsoft.com/office/officeart/2009/3/layout/HorizontalOrganizationChart"/>
    <dgm:cxn modelId="{3B733EDA-FDB0-4C7C-BD6B-E54FEE708274}" type="presParOf" srcId="{2ECE00B5-585A-4E89-9914-0CD94E7BE49C}" destId="{E190FC17-C77F-417C-8B6C-22AF6CDF8E7C}" srcOrd="2" destOrd="0" presId="urn:microsoft.com/office/officeart/2009/3/layout/HorizontalOrganizationChart"/>
    <dgm:cxn modelId="{A9C54EF8-9A5D-43E1-9F8D-E9B3C900BA31}" type="presParOf" srcId="{80D54389-36A9-4E8B-B9D6-5C305B014A5D}" destId="{63473C6F-51F6-4B62-9B13-1663B420879E}" srcOrd="6" destOrd="0" presId="urn:microsoft.com/office/officeart/2009/3/layout/HorizontalOrganizationChart"/>
    <dgm:cxn modelId="{9E117BF5-6ABF-4A7C-A355-25E1B76C2D00}" type="presParOf" srcId="{80D54389-36A9-4E8B-B9D6-5C305B014A5D}" destId="{1389BDF9-499E-4C21-8986-2ABBA85AB0CD}" srcOrd="7" destOrd="0" presId="urn:microsoft.com/office/officeart/2009/3/layout/HorizontalOrganizationChart"/>
    <dgm:cxn modelId="{9A134187-2CD2-400D-BC93-F3699FBC3D70}" type="presParOf" srcId="{1389BDF9-499E-4C21-8986-2ABBA85AB0CD}" destId="{BBCE35C0-48E4-4E9E-9D95-7B008AF8A10D}" srcOrd="0" destOrd="0" presId="urn:microsoft.com/office/officeart/2009/3/layout/HorizontalOrganizationChart"/>
    <dgm:cxn modelId="{026DFF6E-F10C-4F6C-8313-8653267AF60A}" type="presParOf" srcId="{BBCE35C0-48E4-4E9E-9D95-7B008AF8A10D}" destId="{98FF63D4-B793-4C98-B84C-67B79A37794A}" srcOrd="0" destOrd="0" presId="urn:microsoft.com/office/officeart/2009/3/layout/HorizontalOrganizationChart"/>
    <dgm:cxn modelId="{852C745C-4FC6-455B-83C2-67280191F35C}" type="presParOf" srcId="{BBCE35C0-48E4-4E9E-9D95-7B008AF8A10D}" destId="{D26B86E1-8B09-46DB-898C-BF2E354F7F53}" srcOrd="1" destOrd="0" presId="urn:microsoft.com/office/officeart/2009/3/layout/HorizontalOrganizationChart"/>
    <dgm:cxn modelId="{CC12012D-F3DF-4E6A-ADDA-3285024706A4}" type="presParOf" srcId="{1389BDF9-499E-4C21-8986-2ABBA85AB0CD}" destId="{29B15B4B-C747-40CF-B1A5-0845C3CF6D4B}" srcOrd="1" destOrd="0" presId="urn:microsoft.com/office/officeart/2009/3/layout/HorizontalOrganizationChart"/>
    <dgm:cxn modelId="{B32DCA50-8F2C-415D-BA12-E702B8776477}" type="presParOf" srcId="{1389BDF9-499E-4C21-8986-2ABBA85AB0CD}" destId="{CE9C5B0C-8096-4F65-81F4-2B111A179255}" srcOrd="2" destOrd="0" presId="urn:microsoft.com/office/officeart/2009/3/layout/HorizontalOrganizationChart"/>
    <dgm:cxn modelId="{F85B834E-9A5E-4DD8-A77B-499DCCE1590E}" type="presParOf" srcId="{2BF78806-CCD9-4EFF-8078-B813591C717D}" destId="{179DC4A7-A8EA-43E2-952B-A5C0398426C1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E40D5-0E24-446A-A516-E5E18D8354BA}">
      <dsp:nvSpPr>
        <dsp:cNvPr id="0" name=""/>
        <dsp:cNvSpPr/>
      </dsp:nvSpPr>
      <dsp:spPr>
        <a:xfrm>
          <a:off x="0" y="0"/>
          <a:ext cx="10660380" cy="139652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1" kern="1200" dirty="0"/>
            <a:t>Learning objectives</a:t>
          </a:r>
        </a:p>
      </dsp:txBody>
      <dsp:txXfrm>
        <a:off x="40903" y="40903"/>
        <a:ext cx="9035413" cy="1314719"/>
      </dsp:txXfrm>
    </dsp:sp>
    <dsp:sp modelId="{E12E22F1-10DE-4F00-8243-40ED59399667}">
      <dsp:nvSpPr>
        <dsp:cNvPr id="0" name=""/>
        <dsp:cNvSpPr/>
      </dsp:nvSpPr>
      <dsp:spPr>
        <a:xfrm>
          <a:off x="892806" y="1650438"/>
          <a:ext cx="10660380" cy="1396525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rPr>
            <a:t>To recognize the </a:t>
          </a:r>
          <a:r>
            <a: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rPr>
            <a:t>major histological types of gastric cancer</a:t>
          </a:r>
          <a:endParaRPr lang="en-US" sz="3200" kern="1200" dirty="0"/>
        </a:p>
      </dsp:txBody>
      <dsp:txXfrm>
        <a:off x="933709" y="1691341"/>
        <a:ext cx="8778025" cy="1314719"/>
      </dsp:txXfrm>
    </dsp:sp>
    <dsp:sp modelId="{793ADC37-A395-447D-B8E7-E01E3D5C70A7}">
      <dsp:nvSpPr>
        <dsp:cNvPr id="0" name=""/>
        <dsp:cNvSpPr/>
      </dsp:nvSpPr>
      <dsp:spPr>
        <a:xfrm>
          <a:off x="1772288" y="3300877"/>
          <a:ext cx="10660380" cy="1396525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3200" b="0" i="0" u="none" strike="noStrike" kern="1200" cap="none" spc="0" normalizeH="0" baseline="0" noProof="0" dirty="0">
              <a:effectLst/>
              <a:uLnTx/>
              <a:uFillTx/>
              <a:latin typeface="Calibri"/>
              <a:ea typeface="+mn-ea"/>
              <a:cs typeface="Arial" pitchFamily="34" charset="0"/>
            </a:rPr>
            <a:t>To recognize the rare variants of gastric cancer </a:t>
          </a:r>
          <a:endParaRPr lang="en-US" sz="3200" kern="1200" dirty="0"/>
        </a:p>
      </dsp:txBody>
      <dsp:txXfrm>
        <a:off x="1813191" y="3341780"/>
        <a:ext cx="8791351" cy="1314719"/>
      </dsp:txXfrm>
    </dsp:sp>
    <dsp:sp modelId="{0A5A6C84-60C1-4F65-8179-C11451F49B8A}">
      <dsp:nvSpPr>
        <dsp:cNvPr id="0" name=""/>
        <dsp:cNvSpPr/>
      </dsp:nvSpPr>
      <dsp:spPr>
        <a:xfrm>
          <a:off x="2665095" y="4951315"/>
          <a:ext cx="10660380" cy="1396525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3200" b="0" i="0" u="none" strike="noStrike" kern="1200" cap="none" spc="0" normalizeH="0" baseline="0" noProof="0" dirty="0">
              <a:effectLst/>
              <a:uLnTx/>
              <a:uFillTx/>
              <a:latin typeface="Calibri"/>
              <a:ea typeface="+mn-ea"/>
              <a:cs typeface="Arial" pitchFamily="34" charset="0"/>
            </a:rPr>
            <a:t>To understand the clinical impact of a precise classification of gastric cancer</a:t>
          </a:r>
          <a:endParaRPr lang="pt-PT" sz="3600" kern="1200" dirty="0"/>
        </a:p>
      </dsp:txBody>
      <dsp:txXfrm>
        <a:off x="2705998" y="4992218"/>
        <a:ext cx="8778025" cy="1314719"/>
      </dsp:txXfrm>
    </dsp:sp>
    <dsp:sp modelId="{8E8954C6-8423-4D6D-96B1-2A0D0F9B541C}">
      <dsp:nvSpPr>
        <dsp:cNvPr id="0" name=""/>
        <dsp:cNvSpPr/>
      </dsp:nvSpPr>
      <dsp:spPr>
        <a:xfrm>
          <a:off x="9752638" y="1069611"/>
          <a:ext cx="907741" cy="90774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/>
        </a:p>
      </dsp:txBody>
      <dsp:txXfrm>
        <a:off x="9956880" y="1069611"/>
        <a:ext cx="499257" cy="683075"/>
      </dsp:txXfrm>
    </dsp:sp>
    <dsp:sp modelId="{5AC4B1F2-D845-4B9D-8493-EB87A2799C5A}">
      <dsp:nvSpPr>
        <dsp:cNvPr id="0" name=""/>
        <dsp:cNvSpPr/>
      </dsp:nvSpPr>
      <dsp:spPr>
        <a:xfrm>
          <a:off x="10645445" y="2720049"/>
          <a:ext cx="907741" cy="90774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/>
        </a:p>
      </dsp:txBody>
      <dsp:txXfrm>
        <a:off x="10849687" y="2720049"/>
        <a:ext cx="499257" cy="683075"/>
      </dsp:txXfrm>
    </dsp:sp>
    <dsp:sp modelId="{CDB0FC60-F6CB-4A97-AA02-456D2B5A13C1}">
      <dsp:nvSpPr>
        <dsp:cNvPr id="0" name=""/>
        <dsp:cNvSpPr/>
      </dsp:nvSpPr>
      <dsp:spPr>
        <a:xfrm>
          <a:off x="11524926" y="4370488"/>
          <a:ext cx="907741" cy="90774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/>
        </a:p>
      </dsp:txBody>
      <dsp:txXfrm>
        <a:off x="11729168" y="4370488"/>
        <a:ext cx="499257" cy="6830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73C6F-51F6-4B62-9B13-1663B420879E}">
      <dsp:nvSpPr>
        <dsp:cNvPr id="0" name=""/>
        <dsp:cNvSpPr/>
      </dsp:nvSpPr>
      <dsp:spPr>
        <a:xfrm>
          <a:off x="3092110" y="7183613"/>
          <a:ext cx="354621" cy="9907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1883" y="0"/>
              </a:lnTo>
              <a:lnTo>
                <a:pt x="171883" y="990731"/>
              </a:lnTo>
              <a:lnTo>
                <a:pt x="354621" y="9907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E6BEA0-004C-4890-81BE-8B84DA7D6B47}">
      <dsp:nvSpPr>
        <dsp:cNvPr id="0" name=""/>
        <dsp:cNvSpPr/>
      </dsp:nvSpPr>
      <dsp:spPr>
        <a:xfrm>
          <a:off x="3092110" y="6558218"/>
          <a:ext cx="354621" cy="625394"/>
        </a:xfrm>
        <a:custGeom>
          <a:avLst/>
          <a:gdLst/>
          <a:ahLst/>
          <a:cxnLst/>
          <a:rect l="0" t="0" r="0" b="0"/>
          <a:pathLst>
            <a:path>
              <a:moveTo>
                <a:pt x="0" y="625394"/>
              </a:moveTo>
              <a:lnTo>
                <a:pt x="171883" y="625394"/>
              </a:lnTo>
              <a:lnTo>
                <a:pt x="171883" y="0"/>
              </a:lnTo>
              <a:lnTo>
                <a:pt x="354621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B91E14-4E58-4EF1-A2BC-05B785A79310}">
      <dsp:nvSpPr>
        <dsp:cNvPr id="0" name=""/>
        <dsp:cNvSpPr/>
      </dsp:nvSpPr>
      <dsp:spPr>
        <a:xfrm>
          <a:off x="3092110" y="5055926"/>
          <a:ext cx="354621" cy="2127686"/>
        </a:xfrm>
        <a:custGeom>
          <a:avLst/>
          <a:gdLst/>
          <a:ahLst/>
          <a:cxnLst/>
          <a:rect l="0" t="0" r="0" b="0"/>
          <a:pathLst>
            <a:path>
              <a:moveTo>
                <a:pt x="0" y="2127686"/>
              </a:moveTo>
              <a:lnTo>
                <a:pt x="171883" y="2127686"/>
              </a:lnTo>
              <a:lnTo>
                <a:pt x="171883" y="0"/>
              </a:lnTo>
              <a:lnTo>
                <a:pt x="354621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BAF596-76F3-4DA5-B780-2A6A3735A264}">
      <dsp:nvSpPr>
        <dsp:cNvPr id="0" name=""/>
        <dsp:cNvSpPr/>
      </dsp:nvSpPr>
      <dsp:spPr>
        <a:xfrm>
          <a:off x="3092110" y="3517345"/>
          <a:ext cx="354621" cy="3666268"/>
        </a:xfrm>
        <a:custGeom>
          <a:avLst/>
          <a:gdLst/>
          <a:ahLst/>
          <a:cxnLst/>
          <a:rect l="0" t="0" r="0" b="0"/>
          <a:pathLst>
            <a:path>
              <a:moveTo>
                <a:pt x="0" y="3666268"/>
              </a:moveTo>
              <a:lnTo>
                <a:pt x="171883" y="3666268"/>
              </a:lnTo>
              <a:lnTo>
                <a:pt x="171883" y="0"/>
              </a:lnTo>
              <a:lnTo>
                <a:pt x="354621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655C90-CE2D-4E8D-BC7A-543B2EC61AF8}">
      <dsp:nvSpPr>
        <dsp:cNvPr id="0" name=""/>
        <dsp:cNvSpPr/>
      </dsp:nvSpPr>
      <dsp:spPr>
        <a:xfrm>
          <a:off x="0" y="64135"/>
          <a:ext cx="4501556" cy="15968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Differential diagnosis in liver biopsies </a:t>
          </a:r>
        </a:p>
      </dsp:txBody>
      <dsp:txXfrm>
        <a:off x="0" y="64135"/>
        <a:ext cx="4501556" cy="1596835"/>
      </dsp:txXfrm>
    </dsp:sp>
    <dsp:sp modelId="{1564D302-1E98-46BF-857C-F1A9E64D66FA}">
      <dsp:nvSpPr>
        <dsp:cNvPr id="0" name=""/>
        <dsp:cNvSpPr/>
      </dsp:nvSpPr>
      <dsp:spPr>
        <a:xfrm>
          <a:off x="2169" y="2251566"/>
          <a:ext cx="3109018" cy="1543507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1F497D"/>
              </a:solidFill>
            </a:rPr>
            <a:t>Primary hepatocellular carcinoma (HCC) </a:t>
          </a:r>
        </a:p>
      </dsp:txBody>
      <dsp:txXfrm>
        <a:off x="2169" y="2251566"/>
        <a:ext cx="3109018" cy="1543507"/>
      </dsp:txXfrm>
    </dsp:sp>
    <dsp:sp modelId="{74D8AE06-9115-4C22-8473-0361D5318AEA}">
      <dsp:nvSpPr>
        <dsp:cNvPr id="0" name=""/>
        <dsp:cNvSpPr/>
      </dsp:nvSpPr>
      <dsp:spPr>
        <a:xfrm>
          <a:off x="2169" y="4580631"/>
          <a:ext cx="1827382" cy="557351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1" kern="1200" dirty="0">
              <a:solidFill>
                <a:srgbClr val="1F497D"/>
              </a:solidFill>
            </a:rPr>
            <a:t>versus</a:t>
          </a:r>
          <a:r>
            <a:rPr lang="en-US" sz="3200" b="1" kern="1200" dirty="0">
              <a:solidFill>
                <a:srgbClr val="1F497D"/>
              </a:solidFill>
            </a:rPr>
            <a:t> </a:t>
          </a:r>
        </a:p>
      </dsp:txBody>
      <dsp:txXfrm>
        <a:off x="2169" y="4580631"/>
        <a:ext cx="1827382" cy="557351"/>
      </dsp:txXfrm>
    </dsp:sp>
    <dsp:sp modelId="{66028CBF-8A64-4C94-A0EB-8303B52DF32E}">
      <dsp:nvSpPr>
        <dsp:cNvPr id="0" name=""/>
        <dsp:cNvSpPr/>
      </dsp:nvSpPr>
      <dsp:spPr>
        <a:xfrm>
          <a:off x="13024" y="6133166"/>
          <a:ext cx="3079085" cy="2100893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1F497D"/>
              </a:solidFill>
            </a:rPr>
            <a:t>Liver metastasis from gastric hepatoid carcinoma</a:t>
          </a:r>
        </a:p>
      </dsp:txBody>
      <dsp:txXfrm>
        <a:off x="13024" y="6133166"/>
        <a:ext cx="3079085" cy="2100893"/>
      </dsp:txXfrm>
    </dsp:sp>
    <dsp:sp modelId="{57EDF0D7-AC46-43D9-ABF7-674988E97F6B}">
      <dsp:nvSpPr>
        <dsp:cNvPr id="0" name=""/>
        <dsp:cNvSpPr/>
      </dsp:nvSpPr>
      <dsp:spPr>
        <a:xfrm>
          <a:off x="3446732" y="2819222"/>
          <a:ext cx="9682608" cy="1396244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HepPar-1 is expressed in most HCCs (extensive staining ) and is only focal observed in gastric hepatoid carcinomas</a:t>
          </a:r>
        </a:p>
      </dsp:txBody>
      <dsp:txXfrm>
        <a:off x="3446732" y="2819222"/>
        <a:ext cx="9682608" cy="1396244"/>
      </dsp:txXfrm>
    </dsp:sp>
    <dsp:sp modelId="{BB6E8B9B-038D-47A7-89AA-F1CDB99E2362}">
      <dsp:nvSpPr>
        <dsp:cNvPr id="0" name=""/>
        <dsp:cNvSpPr/>
      </dsp:nvSpPr>
      <dsp:spPr>
        <a:xfrm>
          <a:off x="3446732" y="4443890"/>
          <a:ext cx="9238754" cy="1224072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solidFill>
              <a:schemeClr val="tx1"/>
            </a:solidFill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PLUNC (palate, lung and nasal epithelium carcinoma-associated protein) is a marker for gastric hepatoid carcinoma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 . </a:t>
          </a:r>
        </a:p>
      </dsp:txBody>
      <dsp:txXfrm>
        <a:off x="3446732" y="4443890"/>
        <a:ext cx="9238754" cy="1224072"/>
      </dsp:txXfrm>
    </dsp:sp>
    <dsp:sp modelId="{EBFFC7EC-3C65-4EEB-8282-2F49C1F1BFF3}">
      <dsp:nvSpPr>
        <dsp:cNvPr id="0" name=""/>
        <dsp:cNvSpPr/>
      </dsp:nvSpPr>
      <dsp:spPr>
        <a:xfrm>
          <a:off x="3446732" y="5896385"/>
          <a:ext cx="8603319" cy="1323665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SALL4, CK19 and CK20 is differentially expressed in gastric hepatoid carcinomas but not HCCs</a:t>
          </a:r>
          <a:endParaRPr lang="pt-PT" sz="3200" kern="1200" dirty="0">
            <a:solidFill>
              <a:schemeClr val="tx1"/>
            </a:solidFill>
          </a:endParaRPr>
        </a:p>
      </dsp:txBody>
      <dsp:txXfrm>
        <a:off x="3446732" y="5896385"/>
        <a:ext cx="8603319" cy="1323665"/>
      </dsp:txXfrm>
    </dsp:sp>
    <dsp:sp modelId="{98FF63D4-B793-4C98-B84C-67B79A37794A}">
      <dsp:nvSpPr>
        <dsp:cNvPr id="0" name=""/>
        <dsp:cNvSpPr/>
      </dsp:nvSpPr>
      <dsp:spPr>
        <a:xfrm>
          <a:off x="3446732" y="7448474"/>
          <a:ext cx="7810253" cy="1451739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3446732" y="7448474"/>
        <a:ext cx="7810253" cy="14517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431A9A-8451-4E1E-B6BC-B9BA18F7B59C}" type="datetimeFigureOut">
              <a:rPr lang="pt-PT" smtClean="0"/>
              <a:t>30/05/2024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B7826-FE23-4FE9-96D8-ABA44765F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69015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7.xml"/><Relationship Id="rId7" Type="http://schemas.openxmlformats.org/officeDocument/2006/relationships/image" Target="../media/image4.png"/><Relationship Id="rId2" Type="http://schemas.openxmlformats.org/officeDocument/2006/relationships/customXml" Target="../../customXml/item15.xml"/><Relationship Id="rId1" Type="http://schemas.openxmlformats.org/officeDocument/2006/relationships/customXml" Target="../../customXml/item1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3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8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4.xml"/><Relationship Id="rId1" Type="http://schemas.openxmlformats.org/officeDocument/2006/relationships/customXml" Target="../../customXml/item20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4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5.xml"/><Relationship Id="rId1" Type="http://schemas.openxmlformats.org/officeDocument/2006/relationships/customXml" Target="../../customXml/item21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17.xml"/><Relationship Id="rId1" Type="http://schemas.openxmlformats.org/officeDocument/2006/relationships/customXml" Target="../../customXml/item16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5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6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7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9.xml"/><Relationship Id="rId6" Type="http://schemas.openxmlformats.org/officeDocument/2006/relationships/image" Target="../media/image40.png"/><Relationship Id="rId11" Type="http://schemas.openxmlformats.org/officeDocument/2006/relationships/image" Target="../media/image43.tiff"/><Relationship Id="rId5" Type="http://schemas.microsoft.com/office/2007/relationships/hdphoto" Target="../media/hdphoto2.wdp"/><Relationship Id="rId10" Type="http://schemas.openxmlformats.org/officeDocument/2006/relationships/image" Target="../media/image42.png"/><Relationship Id="rId4" Type="http://schemas.openxmlformats.org/officeDocument/2006/relationships/image" Target="../media/image39.jpe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0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7.jpe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2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0.png"/><Relationship Id="rId7" Type="http://schemas.openxmlformats.org/officeDocument/2006/relationships/image" Target="../media/image65.tiff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7.xml"/><Relationship Id="rId6" Type="http://schemas.microsoft.com/office/2007/relationships/hdphoto" Target="../media/hdphoto7.wdp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9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50.xml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5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5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53.xml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20.png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54.xml"/><Relationship Id="rId6" Type="http://schemas.microsoft.com/office/2007/relationships/hdphoto" Target="../media/hdphoto8.wdp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55.xml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0.png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5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png"/><Relationship Id="rId7" Type="http://schemas.openxmlformats.org/officeDocument/2006/relationships/image" Target="../media/image99.jpe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customXml" Target="../../customXml/item58.xml"/><Relationship Id="rId4" Type="http://schemas.openxmlformats.org/officeDocument/2006/relationships/image" Target="../media/image10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0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4.x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12508" y="4461511"/>
            <a:ext cx="15020807" cy="2553333"/>
          </a:xfrm>
        </p:spPr>
        <p:txBody>
          <a:bodyPr/>
          <a:lstStyle/>
          <a:p>
            <a:r>
              <a:rPr lang="en-US" sz="6000" dirty="0"/>
              <a:t>Challenges to evaluating and staging gastric cancer</a:t>
            </a:r>
            <a:endParaRPr lang="pt-BR" sz="60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Fatima </a:t>
            </a:r>
            <a:r>
              <a:rPr lang="pt-BR" sz="4400" dirty="0"/>
              <a:t>Carneiro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>
          <a:xfrm>
            <a:off x="1463926" y="8141912"/>
            <a:ext cx="12660636" cy="1040999"/>
          </a:xfrm>
        </p:spPr>
        <p:txBody>
          <a:bodyPr/>
          <a:lstStyle/>
          <a:p>
            <a:r>
              <a:rPr lang="pt-BR" sz="3600" dirty="0"/>
              <a:t>Institution</a:t>
            </a:r>
            <a:r>
              <a:rPr lang="pt-PT" sz="3600" dirty="0"/>
              <a:t>*Faculdade de Medicina da Universidade do Porto,</a:t>
            </a:r>
          </a:p>
          <a:p>
            <a:r>
              <a:rPr lang="pt-PT" sz="3600" dirty="0"/>
              <a:t> *Hospital Universitário São João, *Ipatimup/i3S; </a:t>
            </a:r>
            <a:endParaRPr lang="pt-BR" sz="3600" dirty="0"/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8" y="3417932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2508" y="6689115"/>
            <a:ext cx="3521392" cy="32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65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A6D77A-4EA9-929E-4B4F-2F48649D1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342" y="1940853"/>
            <a:ext cx="14107319" cy="773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eta: Para a Esquerda 4">
            <a:extLst>
              <a:ext uri="{FF2B5EF4-FFF2-40B4-BE49-F238E27FC236}">
                <a16:creationId xmlns:a16="http://schemas.microsoft.com/office/drawing/2014/main" id="{5DE81521-8007-D244-488E-2CCE415822BD}"/>
              </a:ext>
            </a:extLst>
          </p:cNvPr>
          <p:cNvSpPr/>
          <p:nvPr/>
        </p:nvSpPr>
        <p:spPr>
          <a:xfrm>
            <a:off x="14328577" y="4101094"/>
            <a:ext cx="1584176" cy="160784"/>
          </a:xfrm>
          <a:prstGeom prst="leftArrow">
            <a:avLst/>
          </a:prstGeom>
          <a:ln w="254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3600"/>
          </a:p>
        </p:txBody>
      </p:sp>
      <p:sp>
        <p:nvSpPr>
          <p:cNvPr id="7" name="Seta: Para a Esquerda 6">
            <a:extLst>
              <a:ext uri="{FF2B5EF4-FFF2-40B4-BE49-F238E27FC236}">
                <a16:creationId xmlns:a16="http://schemas.microsoft.com/office/drawing/2014/main" id="{BBB34A52-74BE-9D34-D10D-2011A0DA5C3D}"/>
              </a:ext>
            </a:extLst>
          </p:cNvPr>
          <p:cNvSpPr/>
          <p:nvPr/>
        </p:nvSpPr>
        <p:spPr>
          <a:xfrm>
            <a:off x="12744401" y="5397238"/>
            <a:ext cx="1728192" cy="160784"/>
          </a:xfrm>
          <a:prstGeom prst="leftArrow">
            <a:avLst/>
          </a:prstGeom>
          <a:ln w="2540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3600"/>
          </a:p>
        </p:txBody>
      </p:sp>
      <p:sp>
        <p:nvSpPr>
          <p:cNvPr id="8" name="Seta: Para a Esquerda 7">
            <a:extLst>
              <a:ext uri="{FF2B5EF4-FFF2-40B4-BE49-F238E27FC236}">
                <a16:creationId xmlns:a16="http://schemas.microsoft.com/office/drawing/2014/main" id="{1112BF88-2595-21D8-0C18-F12448500DC9}"/>
              </a:ext>
            </a:extLst>
          </p:cNvPr>
          <p:cNvSpPr/>
          <p:nvPr/>
        </p:nvSpPr>
        <p:spPr>
          <a:xfrm>
            <a:off x="14328577" y="4405894"/>
            <a:ext cx="1584176" cy="160784"/>
          </a:xfrm>
          <a:prstGeom prst="leftArrow">
            <a:avLst/>
          </a:prstGeom>
          <a:ln w="254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3600"/>
          </a:p>
        </p:txBody>
      </p:sp>
      <p:sp>
        <p:nvSpPr>
          <p:cNvPr id="9" name="Seta: Para a Esquerda 8">
            <a:extLst>
              <a:ext uri="{FF2B5EF4-FFF2-40B4-BE49-F238E27FC236}">
                <a16:creationId xmlns:a16="http://schemas.microsoft.com/office/drawing/2014/main" id="{D244A358-3E3C-06B5-8E82-308AFCC453E1}"/>
              </a:ext>
            </a:extLst>
          </p:cNvPr>
          <p:cNvSpPr/>
          <p:nvPr/>
        </p:nvSpPr>
        <p:spPr>
          <a:xfrm>
            <a:off x="10728176" y="4101094"/>
            <a:ext cx="1008113" cy="160784"/>
          </a:xfrm>
          <a:prstGeom prst="leftArrow">
            <a:avLst/>
          </a:prstGeom>
          <a:ln w="254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3600"/>
          </a:p>
        </p:txBody>
      </p:sp>
      <p:sp>
        <p:nvSpPr>
          <p:cNvPr id="10" name="Seta: Para a Esquerda 9">
            <a:extLst>
              <a:ext uri="{FF2B5EF4-FFF2-40B4-BE49-F238E27FC236}">
                <a16:creationId xmlns:a16="http://schemas.microsoft.com/office/drawing/2014/main" id="{F1CB57E3-1404-D39E-10AC-8BE26FBAA0C7}"/>
              </a:ext>
            </a:extLst>
          </p:cNvPr>
          <p:cNvSpPr/>
          <p:nvPr/>
        </p:nvSpPr>
        <p:spPr>
          <a:xfrm>
            <a:off x="10728176" y="4405894"/>
            <a:ext cx="1008113" cy="160784"/>
          </a:xfrm>
          <a:prstGeom prst="leftArrow">
            <a:avLst/>
          </a:prstGeom>
          <a:ln w="254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3600" dirty="0"/>
          </a:p>
        </p:txBody>
      </p:sp>
      <p:sp>
        <p:nvSpPr>
          <p:cNvPr id="11" name="Seta: Para a Esquerda 10">
            <a:extLst>
              <a:ext uri="{FF2B5EF4-FFF2-40B4-BE49-F238E27FC236}">
                <a16:creationId xmlns:a16="http://schemas.microsoft.com/office/drawing/2014/main" id="{6AF3586E-5CDF-770C-ACF5-115D13BF203C}"/>
              </a:ext>
            </a:extLst>
          </p:cNvPr>
          <p:cNvSpPr/>
          <p:nvPr/>
        </p:nvSpPr>
        <p:spPr>
          <a:xfrm>
            <a:off x="9288017" y="5668501"/>
            <a:ext cx="1728192" cy="160784"/>
          </a:xfrm>
          <a:prstGeom prst="leftArrow">
            <a:avLst/>
          </a:prstGeom>
          <a:ln w="2540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360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0D74D1DD-3C1A-5303-62EF-1105B0F423DA}"/>
              </a:ext>
            </a:extLst>
          </p:cNvPr>
          <p:cNvSpPr txBox="1">
            <a:spLocks/>
          </p:cNvSpPr>
          <p:nvPr/>
        </p:nvSpPr>
        <p:spPr>
          <a:xfrm>
            <a:off x="133350" y="0"/>
            <a:ext cx="128968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371600" rtl="0" eaLnBrk="1" latinLnBrk="0" hangingPunct="1">
              <a:lnSpc>
                <a:spcPts val="9200"/>
              </a:lnSpc>
              <a:spcBef>
                <a:spcPct val="0"/>
              </a:spcBef>
              <a:buNone/>
              <a:defRPr sz="7000" kern="1200" cap="none" baseline="0">
                <a:solidFill>
                  <a:srgbClr val="476559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pt-PT" altLang="pt-PT" sz="44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Tumours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Digestive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pt-PT" altLang="pt-PT" sz="3600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dirty="0" err="1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edition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2019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36826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4BE03C-8123-44D5-C75A-C087E40C4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771" y="2735095"/>
            <a:ext cx="11942267" cy="678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6">
            <a:extLst>
              <a:ext uri="{FF2B5EF4-FFF2-40B4-BE49-F238E27FC236}">
                <a16:creationId xmlns:a16="http://schemas.microsoft.com/office/drawing/2014/main" id="{07FA5B9A-5822-2221-A411-941EC2DEAC33}"/>
              </a:ext>
            </a:extLst>
          </p:cNvPr>
          <p:cNvSpPr/>
          <p:nvPr/>
        </p:nvSpPr>
        <p:spPr>
          <a:xfrm>
            <a:off x="6338243" y="2172221"/>
            <a:ext cx="9217025" cy="7590602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37154" tIns="68579" rIns="137154" bIns="68579">
            <a:spAutoFit/>
          </a:bodyPr>
          <a:lstStyle/>
          <a:p>
            <a:pPr>
              <a:lnSpc>
                <a:spcPct val="150000"/>
              </a:lnSpc>
              <a:spcBef>
                <a:spcPts val="900"/>
              </a:spcBef>
              <a:defRPr/>
            </a:pPr>
            <a:r>
              <a:rPr lang="en-US" sz="3600" b="1" dirty="0">
                <a:solidFill>
                  <a:srgbClr val="1B3F6B"/>
                </a:solidFill>
                <a:ea typeface="Calibri" panose="020F0502020204030204" pitchFamily="34" charset="0"/>
                <a:cs typeface="Helvetica" panose="020B0604020202020204" pitchFamily="34" charset="0"/>
              </a:rPr>
              <a:t>Histological variants:</a:t>
            </a:r>
            <a:endParaRPr lang="pt-PT" sz="2801" dirty="0">
              <a:solidFill>
                <a:srgbClr val="1B3F6B"/>
              </a:solidFill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>
              <a:spcBef>
                <a:spcPts val="900"/>
              </a:spcBef>
              <a:defRPr/>
            </a:pPr>
            <a:r>
              <a:rPr lang="en-US" sz="2801" dirty="0" err="1">
                <a:solidFill>
                  <a:srgbClr val="1B3F6B"/>
                </a:solidFill>
                <a:ea typeface="Calibri" panose="020F0502020204030204" pitchFamily="34" charset="0"/>
                <a:cs typeface="Helvetica" panose="020B0604020202020204" pitchFamily="34" charset="0"/>
              </a:rPr>
              <a:t>Adenosquamous</a:t>
            </a:r>
            <a:r>
              <a:rPr lang="en-US" sz="2801" dirty="0">
                <a:solidFill>
                  <a:srgbClr val="1B3F6B"/>
                </a:solidFill>
                <a:ea typeface="Calibri" panose="020F0502020204030204" pitchFamily="34" charset="0"/>
                <a:cs typeface="Helvetica" panose="020B0604020202020204" pitchFamily="34" charset="0"/>
              </a:rPr>
              <a:t> carcinoma (separate chapter)</a:t>
            </a:r>
            <a:endParaRPr lang="pt-PT" sz="2801" dirty="0">
              <a:solidFill>
                <a:srgbClr val="1B3F6B"/>
              </a:solidFill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900"/>
              </a:spcBef>
              <a:defRPr/>
            </a:pPr>
            <a:r>
              <a:rPr lang="en-US" sz="2801" dirty="0">
                <a:solidFill>
                  <a:srgbClr val="1B3F6B"/>
                </a:solidFill>
                <a:ea typeface="Calibri" panose="020F0502020204030204" pitchFamily="34" charset="0"/>
                <a:cs typeface="Helvetica" panose="020B0604020202020204" pitchFamily="34" charset="0"/>
              </a:rPr>
              <a:t>Squamous cell carcinoma (separate chapter)</a:t>
            </a:r>
            <a:endParaRPr lang="pt-PT" sz="2801" dirty="0">
              <a:solidFill>
                <a:srgbClr val="1B3F6B"/>
              </a:solidFill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900"/>
              </a:spcBef>
              <a:defRPr/>
            </a:pPr>
            <a:r>
              <a:rPr lang="en-US" sz="2801" dirty="0">
                <a:solidFill>
                  <a:srgbClr val="1B3F6B"/>
                </a:solidFill>
                <a:ea typeface="Calibri" panose="020F0502020204030204" pitchFamily="34" charset="0"/>
                <a:cs typeface="Helvetica" panose="020B0604020202020204" pitchFamily="34" charset="0"/>
              </a:rPr>
              <a:t>Undifferentiated carcinoma (separate chapter)</a:t>
            </a:r>
            <a:endParaRPr lang="pt-PT" sz="2801" dirty="0">
              <a:solidFill>
                <a:srgbClr val="1B3F6B"/>
              </a:solidFill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514350" indent="-514350">
              <a:lnSpc>
                <a:spcPct val="150000"/>
              </a:lnSpc>
              <a:spcBef>
                <a:spcPts val="900"/>
              </a:spcBef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3000" b="1" dirty="0" err="1">
                <a:solidFill>
                  <a:srgbClr val="1B3F6B"/>
                </a:solidFill>
                <a:ea typeface="Calibri" panose="020F0502020204030204" pitchFamily="34" charset="0"/>
                <a:cs typeface="Helvetica" panose="020B0604020202020204" pitchFamily="34" charset="0"/>
              </a:rPr>
              <a:t>Hepatoid</a:t>
            </a:r>
            <a:r>
              <a:rPr lang="en-US" sz="3000" b="1" dirty="0">
                <a:solidFill>
                  <a:srgbClr val="1B3F6B"/>
                </a:solidFill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US" sz="2805" b="1" dirty="0">
                <a:solidFill>
                  <a:srgbClr val="1B3F6B"/>
                </a:solidFill>
                <a:ea typeface="Calibri" panose="020F0502020204030204" pitchFamily="34" charset="0"/>
                <a:cs typeface="Helvetica" panose="020B0604020202020204" pitchFamily="34" charset="0"/>
              </a:rPr>
              <a:t>carcinoma</a:t>
            </a:r>
            <a:endParaRPr lang="pt-PT" sz="2805" b="1" dirty="0">
              <a:solidFill>
                <a:srgbClr val="1B3F6B"/>
              </a:solidFill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514311" indent="-514311">
              <a:lnSpc>
                <a:spcPct val="150000"/>
              </a:lnSpc>
              <a:spcBef>
                <a:spcPts val="900"/>
              </a:spcBef>
              <a:buFont typeface="Symbol" panose="05050102010706020507" pitchFamily="18" charset="2"/>
              <a:buChar char=""/>
              <a:defRPr/>
            </a:pPr>
            <a:r>
              <a:rPr lang="en-US" sz="2801" b="1" dirty="0">
                <a:solidFill>
                  <a:srgbClr val="1B3F6B"/>
                </a:solidFill>
                <a:ea typeface="Calibri" panose="020F0502020204030204" pitchFamily="34" charset="0"/>
                <a:cs typeface="Helvetica" panose="020B0604020202020204" pitchFamily="34" charset="0"/>
              </a:rPr>
              <a:t>Adenocarcinoma with </a:t>
            </a:r>
            <a:r>
              <a:rPr lang="en-US" sz="2801" b="1" dirty="0" err="1">
                <a:solidFill>
                  <a:srgbClr val="1B3F6B"/>
                </a:solidFill>
                <a:ea typeface="Calibri" panose="020F0502020204030204" pitchFamily="34" charset="0"/>
                <a:cs typeface="Helvetica" panose="020B0604020202020204" pitchFamily="34" charset="0"/>
              </a:rPr>
              <a:t>enteroblastic</a:t>
            </a:r>
            <a:r>
              <a:rPr lang="en-US" sz="2801" b="1" dirty="0">
                <a:solidFill>
                  <a:srgbClr val="1B3F6B"/>
                </a:solidFill>
                <a:ea typeface="Calibri" panose="020F0502020204030204" pitchFamily="34" charset="0"/>
                <a:cs typeface="Helvetica" panose="020B0604020202020204" pitchFamily="34" charset="0"/>
              </a:rPr>
              <a:t> differentiation</a:t>
            </a:r>
            <a:endParaRPr lang="pt-PT" sz="2801" b="1" dirty="0">
              <a:solidFill>
                <a:srgbClr val="1B3F6B"/>
              </a:solidFill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514311" indent="-514311">
              <a:lnSpc>
                <a:spcPct val="150000"/>
              </a:lnSpc>
              <a:spcBef>
                <a:spcPts val="900"/>
              </a:spcBef>
              <a:buFont typeface="Symbol" panose="05050102010706020507" pitchFamily="18" charset="2"/>
              <a:buChar char=""/>
              <a:defRPr/>
            </a:pPr>
            <a:r>
              <a:rPr lang="en-US" sz="2801" b="1" dirty="0" err="1">
                <a:solidFill>
                  <a:srgbClr val="1B3F6B"/>
                </a:solidFill>
                <a:ea typeface="Calibri" panose="020F0502020204030204" pitchFamily="34" charset="0"/>
                <a:cs typeface="Helvetica" panose="020B0604020202020204" pitchFamily="34" charset="0"/>
              </a:rPr>
              <a:t>Micropapillary</a:t>
            </a:r>
            <a:r>
              <a:rPr lang="en-US" sz="2801" b="1" dirty="0">
                <a:solidFill>
                  <a:srgbClr val="1B3F6B"/>
                </a:solidFill>
                <a:ea typeface="Calibri" panose="020F0502020204030204" pitchFamily="34" charset="0"/>
                <a:cs typeface="Helvetica" panose="020B0604020202020204" pitchFamily="34" charset="0"/>
              </a:rPr>
              <a:t> adenocarcinoma</a:t>
            </a:r>
            <a:endParaRPr lang="pt-PT" sz="2801" b="1" dirty="0">
              <a:solidFill>
                <a:srgbClr val="1B3F6B"/>
              </a:solidFill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514311" indent="-514311">
              <a:lnSpc>
                <a:spcPct val="150000"/>
              </a:lnSpc>
              <a:spcBef>
                <a:spcPts val="900"/>
              </a:spcBef>
              <a:buFont typeface="Symbol" panose="05050102010706020507" pitchFamily="18" charset="2"/>
              <a:buChar char=""/>
              <a:defRPr/>
            </a:pPr>
            <a:r>
              <a:rPr lang="en-US" sz="2801" b="1" dirty="0">
                <a:solidFill>
                  <a:srgbClr val="1B3F6B"/>
                </a:solidFill>
                <a:ea typeface="Calibri" panose="020F0502020204030204" pitchFamily="34" charset="0"/>
                <a:cs typeface="Helvetica" panose="020B0604020202020204" pitchFamily="34" charset="0"/>
              </a:rPr>
              <a:t>Carcinoma with lymphoid </a:t>
            </a:r>
            <a:r>
              <a:rPr lang="en-US" sz="2801" b="1" dirty="0" err="1">
                <a:solidFill>
                  <a:srgbClr val="1B3F6B"/>
                </a:solidFill>
                <a:ea typeface="Calibri" panose="020F0502020204030204" pitchFamily="34" charset="0"/>
                <a:cs typeface="Helvetica" panose="020B0604020202020204" pitchFamily="34" charset="0"/>
              </a:rPr>
              <a:t>stroma</a:t>
            </a:r>
            <a:endParaRPr lang="pt-PT" sz="2801" b="1" dirty="0">
              <a:solidFill>
                <a:srgbClr val="1B3F6B"/>
              </a:solidFill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514311" indent="-514311">
              <a:lnSpc>
                <a:spcPct val="150000"/>
              </a:lnSpc>
              <a:spcBef>
                <a:spcPts val="900"/>
              </a:spcBef>
              <a:buFont typeface="Symbol" panose="05050102010706020507" pitchFamily="18" charset="2"/>
              <a:buChar char=""/>
              <a:defRPr/>
            </a:pPr>
            <a:r>
              <a:rPr lang="en-US" sz="2801" b="1" dirty="0">
                <a:solidFill>
                  <a:srgbClr val="1B3F6B"/>
                </a:solidFill>
                <a:ea typeface="Calibri" panose="020F0502020204030204" pitchFamily="34" charset="0"/>
                <a:cs typeface="Helvetica" panose="020B0604020202020204" pitchFamily="34" charset="0"/>
              </a:rPr>
              <a:t>Adenocarcinoma of fundic gland type</a:t>
            </a:r>
          </a:p>
          <a:p>
            <a:pPr marL="514311" indent="-514311">
              <a:lnSpc>
                <a:spcPct val="150000"/>
              </a:lnSpc>
              <a:spcBef>
                <a:spcPts val="900"/>
              </a:spcBef>
              <a:buFont typeface="Symbol" panose="05050102010706020507" pitchFamily="18" charset="2"/>
              <a:buChar char=""/>
              <a:defRPr/>
            </a:pPr>
            <a:r>
              <a:rPr lang="en-US" sz="2801" b="1" dirty="0">
                <a:solidFill>
                  <a:srgbClr val="1B3F6B"/>
                </a:solidFill>
                <a:ea typeface="Calibri" panose="020F0502020204030204" pitchFamily="34" charset="0"/>
                <a:cs typeface="Helvetica" panose="020B0604020202020204" pitchFamily="34" charset="0"/>
              </a:rPr>
              <a:t>...</a:t>
            </a:r>
            <a:endParaRPr lang="pt-PT" sz="2801" b="1" dirty="0">
              <a:solidFill>
                <a:srgbClr val="1B3F6B"/>
              </a:solidFill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671144D-A1C6-5BA6-E247-E5270948040F}"/>
              </a:ext>
            </a:extLst>
          </p:cNvPr>
          <p:cNvSpPr txBox="1">
            <a:spLocks/>
          </p:cNvSpPr>
          <p:nvPr/>
        </p:nvSpPr>
        <p:spPr>
          <a:xfrm>
            <a:off x="133350" y="0"/>
            <a:ext cx="128968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371600" rtl="0" eaLnBrk="1" latinLnBrk="0" hangingPunct="1">
              <a:lnSpc>
                <a:spcPts val="9200"/>
              </a:lnSpc>
              <a:spcBef>
                <a:spcPct val="0"/>
              </a:spcBef>
              <a:buNone/>
              <a:defRPr sz="7000" kern="1200" cap="none" baseline="0">
                <a:solidFill>
                  <a:srgbClr val="476559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pt-PT" altLang="pt-PT" sz="44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Tumours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Digestive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pt-PT" altLang="pt-PT" sz="3600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dirty="0" err="1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edition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2019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960623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116D7A-F1B1-7B26-67AE-C4AD32D48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5430" y="1904675"/>
            <a:ext cx="6461769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PT" sz="6000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Hepatoid</a:t>
            </a:r>
            <a:r>
              <a:rPr lang="pt-PT" sz="6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carcinoma</a:t>
            </a:r>
          </a:p>
        </p:txBody>
      </p:sp>
      <p:pic>
        <p:nvPicPr>
          <p:cNvPr id="5" name="Picture 2" descr="h07-625-pas20x4">
            <a:extLst>
              <a:ext uri="{FF2B5EF4-FFF2-40B4-BE49-F238E27FC236}">
                <a16:creationId xmlns:a16="http://schemas.microsoft.com/office/drawing/2014/main" id="{1949B376-4D59-8A58-E280-5DA98FBE5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 contrast="12000"/>
          </a:blip>
          <a:srcRect/>
          <a:stretch>
            <a:fillRect/>
          </a:stretch>
        </p:blipFill>
        <p:spPr bwMode="auto">
          <a:xfrm>
            <a:off x="5158792" y="4266863"/>
            <a:ext cx="7000211" cy="4719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308DB9C9-99A7-240B-D72E-4A12EA913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7319" y="8386478"/>
            <a:ext cx="1444440" cy="55399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 </a:t>
            </a:r>
          </a:p>
        </p:txBody>
      </p:sp>
      <p:pic>
        <p:nvPicPr>
          <p:cNvPr id="8" name="Picture 2" descr="h07-625FP 40">
            <a:extLst>
              <a:ext uri="{FF2B5EF4-FFF2-40B4-BE49-F238E27FC236}">
                <a16:creationId xmlns:a16="http://schemas.microsoft.com/office/drawing/2014/main" id="{09C7F7C1-11D4-00D5-0C22-1B7E88962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763676" y="6561408"/>
            <a:ext cx="4853180" cy="3641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6F609046-9BAF-B2E3-1937-22B6A23F7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7788" y="9378607"/>
            <a:ext cx="15686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PT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AFP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4ACAFF8-619F-A15B-650C-0AC3DB72B66B}"/>
              </a:ext>
            </a:extLst>
          </p:cNvPr>
          <p:cNvSpPr txBox="1">
            <a:spLocks noChangeArrowheads="1"/>
          </p:cNvSpPr>
          <p:nvPr/>
        </p:nvSpPr>
        <p:spPr bwMode="auto">
          <a:xfrm rot="-1895338">
            <a:off x="5015099" y="5630553"/>
            <a:ext cx="5570904" cy="1027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02869" tIns="51434" rIns="102869" bIns="514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028700">
              <a:defRPr/>
            </a:pPr>
            <a:r>
              <a:rPr lang="pt-PT" altLang="pt-PT" sz="6000" kern="0" dirty="0">
                <a:solidFill>
                  <a:srgbClr val="1F497D"/>
                </a:solidFill>
                <a:latin typeface="+mn-lt"/>
                <a:cs typeface="Helvetica" panose="020B0604020202020204" pitchFamily="34" charset="0"/>
              </a:rPr>
              <a:t>Poor prognosis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3EED8B75-4E03-524D-9887-511B7AC49D97}"/>
              </a:ext>
            </a:extLst>
          </p:cNvPr>
          <p:cNvSpPr txBox="1">
            <a:spLocks/>
          </p:cNvSpPr>
          <p:nvPr/>
        </p:nvSpPr>
        <p:spPr>
          <a:xfrm>
            <a:off x="133350" y="0"/>
            <a:ext cx="128968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371600" rtl="0" eaLnBrk="1" latinLnBrk="0" hangingPunct="1">
              <a:lnSpc>
                <a:spcPts val="9200"/>
              </a:lnSpc>
              <a:spcBef>
                <a:spcPct val="0"/>
              </a:spcBef>
              <a:buNone/>
              <a:defRPr sz="7000" kern="1200" cap="none" baseline="0">
                <a:solidFill>
                  <a:srgbClr val="476559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pt-PT" altLang="pt-PT" sz="44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Tumours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Digestive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pt-PT" altLang="pt-PT" sz="3600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dirty="0" err="1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edition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2019</a:t>
            </a:r>
            <a:endParaRPr lang="pt-BR" sz="3600" dirty="0"/>
          </a:p>
        </p:txBody>
      </p:sp>
      <p:pic>
        <p:nvPicPr>
          <p:cNvPr id="15" name="Picture 2" descr="h07-62510x2">
            <a:extLst>
              <a:ext uri="{FF2B5EF4-FFF2-40B4-BE49-F238E27FC236}">
                <a16:creationId xmlns:a16="http://schemas.microsoft.com/office/drawing/2014/main" id="{85615816-5E02-093C-AEB6-8E22C07C2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6000" contrast="12000"/>
          </a:blip>
          <a:srcRect/>
          <a:stretch>
            <a:fillRect/>
          </a:stretch>
        </p:blipFill>
        <p:spPr>
          <a:xfrm>
            <a:off x="0" y="1679193"/>
            <a:ext cx="6430244" cy="4352832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534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aixaDeTexto 4">
            <a:extLst>
              <a:ext uri="{FF2B5EF4-FFF2-40B4-BE49-F238E27FC236}">
                <a16:creationId xmlns:a16="http://schemas.microsoft.com/office/drawing/2014/main" id="{5296806A-821B-62A5-C1A4-B911C22CA9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4868060"/>
              </p:ext>
            </p:extLst>
          </p:nvPr>
        </p:nvGraphicFramePr>
        <p:xfrm>
          <a:off x="2815940" y="480238"/>
          <a:ext cx="13131510" cy="9326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id="{B6E1FC02-2968-F29F-1F08-29F8F229D214}"/>
              </a:ext>
            </a:extLst>
          </p:cNvPr>
          <p:cNvSpPr/>
          <p:nvPr/>
        </p:nvSpPr>
        <p:spPr>
          <a:xfrm>
            <a:off x="6367154" y="7876745"/>
            <a:ext cx="75670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Claudin-6 appears as a reliable marker of AFP-producing gastric adenocarcinomas (90%)</a:t>
            </a:r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val="3113535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AF2C1BF-A358-1AC6-AA18-EDD6BA21B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67" y="644544"/>
            <a:ext cx="4970216" cy="3976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D931360-63BB-7E1F-1F07-A763B70F1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52" t="45409" r="16852" b="1"/>
          <a:stretch/>
        </p:blipFill>
        <p:spPr bwMode="auto">
          <a:xfrm>
            <a:off x="6091626" y="678849"/>
            <a:ext cx="4888680" cy="3976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303B99EB-EFCE-0DE0-7210-6CCAD892BD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980306" y="644543"/>
            <a:ext cx="4910664" cy="3976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1291D773-2A07-8EC3-B104-340CDF8B20F7}"/>
              </a:ext>
            </a:extLst>
          </p:cNvPr>
          <p:cNvSpPr txBox="1"/>
          <p:nvPr/>
        </p:nvSpPr>
        <p:spPr>
          <a:xfrm>
            <a:off x="11180677" y="3826212"/>
            <a:ext cx="928766" cy="615673"/>
          </a:xfrm>
          <a:prstGeom prst="rect">
            <a:avLst/>
          </a:prstGeom>
          <a:solidFill>
            <a:schemeClr val="bg1"/>
          </a:solidFill>
        </p:spPr>
        <p:txBody>
          <a:bodyPr wrap="none" lIns="182873" tIns="91436" rIns="182873" bIns="91436" rtlCol="0">
            <a:spAutoFit/>
          </a:bodyPr>
          <a:lstStyle/>
          <a:p>
            <a:r>
              <a:rPr lang="pt-PT" sz="2801" dirty="0">
                <a:solidFill>
                  <a:srgbClr val="1F497D"/>
                </a:solidFill>
              </a:rPr>
              <a:t>AFP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F4EBF7BD-0B13-E375-3AC8-9FB600ED7C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5586" r="12497" b="13710"/>
          <a:stretch/>
        </p:blipFill>
        <p:spPr bwMode="auto">
          <a:xfrm>
            <a:off x="1051065" y="5492522"/>
            <a:ext cx="4992245" cy="3692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F:\CASA_2021\ODZE_FINAL\ODZE-April 11, 2021_Sent to Lauwers\Figures_Odze_april 11 2021\025026.tif">
            <a:extLst>
              <a:ext uri="{FF2B5EF4-FFF2-40B4-BE49-F238E27FC236}">
                <a16:creationId xmlns:a16="http://schemas.microsoft.com/office/drawing/2014/main" id="{15F7FA42-4280-7E42-AD0C-F12CDF39F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3"/>
          <a:stretch/>
        </p:blipFill>
        <p:spPr bwMode="auto">
          <a:xfrm>
            <a:off x="6105180" y="5494857"/>
            <a:ext cx="4875131" cy="3727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55B76965-B61B-3508-7B48-B80675F72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9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430" y="5494855"/>
            <a:ext cx="4927265" cy="3729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412ACD42-C181-45BF-7FCC-C602EAD771D0}"/>
              </a:ext>
            </a:extLst>
          </p:cNvPr>
          <p:cNvSpPr txBox="1"/>
          <p:nvPr/>
        </p:nvSpPr>
        <p:spPr>
          <a:xfrm>
            <a:off x="1037784" y="8732412"/>
            <a:ext cx="4983503" cy="492434"/>
          </a:xfrm>
          <a:prstGeom prst="rect">
            <a:avLst/>
          </a:prstGeom>
          <a:solidFill>
            <a:schemeClr val="bg1"/>
          </a:solidFill>
        </p:spPr>
        <p:txBody>
          <a:bodyPr wrap="square" lIns="182873" tIns="91436" rIns="182873" bIns="91436" rtlCol="0">
            <a:spAutoFit/>
          </a:bodyPr>
          <a:lstStyle/>
          <a:p>
            <a:r>
              <a:rPr lang="pt-PT" sz="2000" dirty="0">
                <a:solidFill>
                  <a:srgbClr val="1F497D"/>
                </a:solidFill>
              </a:rPr>
              <a:t>Gastric adc with enteroblastic differentiation</a:t>
            </a: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2ECA37D5-1DD7-0ECA-E18C-3A2CF0A63D73}"/>
              </a:ext>
            </a:extLst>
          </p:cNvPr>
          <p:cNvSpPr txBox="1"/>
          <p:nvPr/>
        </p:nvSpPr>
        <p:spPr>
          <a:xfrm>
            <a:off x="6105180" y="8732415"/>
            <a:ext cx="4875131" cy="492434"/>
          </a:xfrm>
          <a:prstGeom prst="rect">
            <a:avLst/>
          </a:prstGeom>
          <a:solidFill>
            <a:schemeClr val="bg1"/>
          </a:solidFill>
        </p:spPr>
        <p:txBody>
          <a:bodyPr wrap="square" lIns="182873" tIns="91436" rIns="182873" bIns="91436" rtlCol="0">
            <a:spAutoFit/>
          </a:bodyPr>
          <a:lstStyle/>
          <a:p>
            <a:r>
              <a:rPr lang="pt-PT" sz="2000" dirty="0">
                <a:solidFill>
                  <a:srgbClr val="1F497D"/>
                </a:solidFill>
              </a:rPr>
              <a:t>Tubulo-papillary adc with clear cytoplasm </a:t>
            </a: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968F1C0A-F68F-C5C6-E980-234FE6C1B43A}"/>
              </a:ext>
            </a:extLst>
          </p:cNvPr>
          <p:cNvSpPr txBox="1"/>
          <p:nvPr/>
        </p:nvSpPr>
        <p:spPr>
          <a:xfrm>
            <a:off x="11030430" y="8732413"/>
            <a:ext cx="4927265" cy="492434"/>
          </a:xfrm>
          <a:prstGeom prst="rect">
            <a:avLst/>
          </a:prstGeom>
          <a:solidFill>
            <a:schemeClr val="bg1"/>
          </a:solidFill>
        </p:spPr>
        <p:txBody>
          <a:bodyPr wrap="square" lIns="182873" tIns="91436" rIns="182873" bIns="91436" rtlCol="0">
            <a:spAutoFit/>
          </a:bodyPr>
          <a:lstStyle/>
          <a:p>
            <a:pPr algn="ctr"/>
            <a:r>
              <a:rPr lang="pt-PT" sz="2000" dirty="0">
                <a:solidFill>
                  <a:srgbClr val="1F497D"/>
                </a:solidFill>
              </a:rPr>
              <a:t>Yolk-sac tumor-like carcinoma </a:t>
            </a: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1B545E7E-D2BA-99BB-C92E-C759D6648F5C}"/>
              </a:ext>
            </a:extLst>
          </p:cNvPr>
          <p:cNvSpPr/>
          <p:nvPr/>
        </p:nvSpPr>
        <p:spPr>
          <a:xfrm>
            <a:off x="3872953" y="4748411"/>
            <a:ext cx="9116712" cy="830989"/>
          </a:xfrm>
          <a:prstGeom prst="rect">
            <a:avLst/>
          </a:prstGeom>
        </p:spPr>
        <p:txBody>
          <a:bodyPr wrap="none" lIns="182873" tIns="91436" rIns="182873" bIns="91436">
            <a:spAutoFit/>
          </a:bodyPr>
          <a:lstStyle/>
          <a:p>
            <a:r>
              <a:rPr lang="pt-PT" sz="4200" dirty="0">
                <a:solidFill>
                  <a:srgbClr val="1F497D"/>
                </a:solidFill>
              </a:rPr>
              <a:t>Other AFP-producing gastric carcinomas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66FD4CC-1E76-70CB-5123-6D5545A293A1}"/>
              </a:ext>
            </a:extLst>
          </p:cNvPr>
          <p:cNvSpPr txBox="1">
            <a:spLocks noChangeArrowheads="1"/>
          </p:cNvSpPr>
          <p:nvPr/>
        </p:nvSpPr>
        <p:spPr bwMode="auto">
          <a:xfrm rot="-1895338">
            <a:off x="5412256" y="3670693"/>
            <a:ext cx="6126957" cy="1027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02869" tIns="51434" rIns="102869" bIns="514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028700">
              <a:defRPr/>
            </a:pPr>
            <a:r>
              <a:rPr lang="pt-PT" altLang="pt-PT" sz="6000" kern="0" dirty="0">
                <a:solidFill>
                  <a:srgbClr val="1F497D"/>
                </a:solidFill>
                <a:latin typeface="+mn-lt"/>
                <a:cs typeface="Helvetica" panose="020B0604020202020204" pitchFamily="34" charset="0"/>
              </a:rPr>
              <a:t>Poor prognosis</a:t>
            </a: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9FD412ED-333A-3E6E-06DD-87650F1DD06F}"/>
              </a:ext>
            </a:extLst>
          </p:cNvPr>
          <p:cNvSpPr txBox="1"/>
          <p:nvPr/>
        </p:nvSpPr>
        <p:spPr>
          <a:xfrm>
            <a:off x="6017129" y="-42228"/>
            <a:ext cx="5045470" cy="861766"/>
          </a:xfrm>
          <a:prstGeom prst="rect">
            <a:avLst/>
          </a:prstGeom>
          <a:noFill/>
        </p:spPr>
        <p:txBody>
          <a:bodyPr wrap="none" lIns="182873" tIns="91436" rIns="182873" bIns="91436" rtlCol="0">
            <a:spAutoFit/>
          </a:bodyPr>
          <a:lstStyle/>
          <a:p>
            <a:r>
              <a:rPr lang="pt-PT" sz="4400" dirty="0">
                <a:solidFill>
                  <a:srgbClr val="1F497D"/>
                </a:solidFill>
              </a:rPr>
              <a:t>Hepatoid Carcinoma</a:t>
            </a:r>
          </a:p>
        </p:txBody>
      </p:sp>
    </p:spTree>
    <p:extLst>
      <p:ext uri="{BB962C8B-B14F-4D97-AF65-F5344CB8AC3E}">
        <p14:creationId xmlns:p14="http://schemas.microsoft.com/office/powerpoint/2010/main" val="338295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04B1552-43E2-BE1C-A803-2C8FC7C4C2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14"/>
          <a:stretch/>
        </p:blipFill>
        <p:spPr bwMode="auto">
          <a:xfrm>
            <a:off x="143003" y="192952"/>
            <a:ext cx="8820980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384719BE-56D8-E28E-D2B9-F8A41748E2D4}"/>
              </a:ext>
            </a:extLst>
          </p:cNvPr>
          <p:cNvSpPr/>
          <p:nvPr/>
        </p:nvSpPr>
        <p:spPr>
          <a:xfrm>
            <a:off x="232436" y="5773575"/>
            <a:ext cx="7586940" cy="1846651"/>
          </a:xfrm>
          <a:prstGeom prst="rect">
            <a:avLst/>
          </a:prstGeom>
        </p:spPr>
        <p:txBody>
          <a:bodyPr wrap="square" lIns="182873" tIns="91436" rIns="182873" bIns="91436">
            <a:spAutoFit/>
          </a:bodyPr>
          <a:lstStyle/>
          <a:p>
            <a:pPr algn="ctr"/>
            <a:r>
              <a:rPr lang="en-US" sz="3600" b="1" dirty="0">
                <a:solidFill>
                  <a:srgbClr val="1F497D"/>
                </a:solidFill>
              </a:rPr>
              <a:t>A combination of different histological types may be seen in many cases</a:t>
            </a:r>
            <a:endParaRPr lang="pt-PT" sz="3600" b="1" dirty="0">
              <a:solidFill>
                <a:srgbClr val="1F497D"/>
              </a:solidFill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3E90F315-CC71-3321-F6C7-ECB826AE9C0F}"/>
              </a:ext>
            </a:extLst>
          </p:cNvPr>
          <p:cNvSpPr/>
          <p:nvPr/>
        </p:nvSpPr>
        <p:spPr>
          <a:xfrm>
            <a:off x="12877163" y="9219779"/>
            <a:ext cx="4410491" cy="492434"/>
          </a:xfrm>
          <a:prstGeom prst="rect">
            <a:avLst/>
          </a:prstGeom>
          <a:solidFill>
            <a:schemeClr val="bg1"/>
          </a:solidFill>
        </p:spPr>
        <p:txBody>
          <a:bodyPr wrap="square" lIns="182873" tIns="91436" rIns="182873" bIns="91436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Conventional adenocarcinoma</a:t>
            </a:r>
            <a:endParaRPr lang="pt-PT" sz="2000" dirty="0">
              <a:solidFill>
                <a:srgbClr val="7030A0"/>
              </a:solidFill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DF90790F-4ABE-3427-1DCA-BCCB092767CD}"/>
              </a:ext>
            </a:extLst>
          </p:cNvPr>
          <p:cNvSpPr/>
          <p:nvPr/>
        </p:nvSpPr>
        <p:spPr>
          <a:xfrm>
            <a:off x="7819378" y="9231703"/>
            <a:ext cx="2718615" cy="492434"/>
          </a:xfrm>
          <a:prstGeom prst="rect">
            <a:avLst/>
          </a:prstGeom>
          <a:solidFill>
            <a:schemeClr val="bg1"/>
          </a:solidFill>
        </p:spPr>
        <p:txBody>
          <a:bodyPr wrap="none" lIns="182873" tIns="91436" rIns="182873" bIns="91436">
            <a:spAutoFit/>
          </a:bodyPr>
          <a:lstStyle/>
          <a:p>
            <a:r>
              <a:rPr lang="pt-PT" sz="2000" dirty="0">
                <a:solidFill>
                  <a:srgbClr val="7030A0"/>
                </a:solidFill>
              </a:rPr>
              <a:t>Yolk sac tumor pattern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99C11FA3-C418-86C6-4223-253F80254A6D}"/>
              </a:ext>
            </a:extLst>
          </p:cNvPr>
          <p:cNvSpPr/>
          <p:nvPr/>
        </p:nvSpPr>
        <p:spPr>
          <a:xfrm>
            <a:off x="12834412" y="5773575"/>
            <a:ext cx="3139544" cy="492434"/>
          </a:xfrm>
          <a:prstGeom prst="rect">
            <a:avLst/>
          </a:prstGeom>
          <a:solidFill>
            <a:schemeClr val="bg1"/>
          </a:solidFill>
        </p:spPr>
        <p:txBody>
          <a:bodyPr wrap="square" lIns="182873" tIns="91436" rIns="182873" bIns="91436">
            <a:spAutoFit/>
          </a:bodyPr>
          <a:lstStyle/>
          <a:p>
            <a:r>
              <a:rPr lang="pt-PT" sz="2000" dirty="0">
                <a:solidFill>
                  <a:srgbClr val="7030A0"/>
                </a:solidFill>
              </a:rPr>
              <a:t>Hepatoid adenocarcinoma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49E784B-E6A1-BCD9-0A75-DD6E8F7AB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688" y="2837872"/>
            <a:ext cx="10013273" cy="6976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2771B30E-B6E0-2207-5B01-A4A574851877}"/>
              </a:ext>
            </a:extLst>
          </p:cNvPr>
          <p:cNvSpPr/>
          <p:nvPr/>
        </p:nvSpPr>
        <p:spPr>
          <a:xfrm>
            <a:off x="8079151" y="5773575"/>
            <a:ext cx="990113" cy="492434"/>
          </a:xfrm>
          <a:prstGeom prst="rect">
            <a:avLst/>
          </a:prstGeom>
          <a:solidFill>
            <a:schemeClr val="bg1"/>
          </a:solidFill>
        </p:spPr>
        <p:txBody>
          <a:bodyPr wrap="square" lIns="182873" tIns="91436" rIns="182873" bIns="91436">
            <a:spAutoFit/>
          </a:bodyPr>
          <a:lstStyle/>
          <a:p>
            <a:r>
              <a:rPr lang="en-US" sz="2000" dirty="0"/>
              <a:t>GAED</a:t>
            </a:r>
            <a:endParaRPr lang="pt-PT" sz="2000" dirty="0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503FF875-9603-FC7C-6747-A8209646D1E4}"/>
              </a:ext>
            </a:extLst>
          </p:cNvPr>
          <p:cNvSpPr/>
          <p:nvPr/>
        </p:nvSpPr>
        <p:spPr>
          <a:xfrm>
            <a:off x="13050345" y="9205923"/>
            <a:ext cx="4410491" cy="492434"/>
          </a:xfrm>
          <a:prstGeom prst="rect">
            <a:avLst/>
          </a:prstGeom>
          <a:solidFill>
            <a:schemeClr val="bg1"/>
          </a:solidFill>
        </p:spPr>
        <p:txBody>
          <a:bodyPr wrap="square" lIns="182873" tIns="91436" rIns="182873" bIns="91436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Conventional adenocarcinoma</a:t>
            </a:r>
            <a:endParaRPr lang="pt-PT" sz="2000" dirty="0">
              <a:solidFill>
                <a:srgbClr val="7030A0"/>
              </a:solidFill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4B828072-3152-8869-C0F4-6E797FACE590}"/>
              </a:ext>
            </a:extLst>
          </p:cNvPr>
          <p:cNvSpPr/>
          <p:nvPr/>
        </p:nvSpPr>
        <p:spPr>
          <a:xfrm>
            <a:off x="7992560" y="9217847"/>
            <a:ext cx="2718615" cy="492434"/>
          </a:xfrm>
          <a:prstGeom prst="rect">
            <a:avLst/>
          </a:prstGeom>
          <a:solidFill>
            <a:schemeClr val="bg1"/>
          </a:solidFill>
        </p:spPr>
        <p:txBody>
          <a:bodyPr wrap="none" lIns="182873" tIns="91436" rIns="182873" bIns="91436">
            <a:spAutoFit/>
          </a:bodyPr>
          <a:lstStyle/>
          <a:p>
            <a:r>
              <a:rPr lang="pt-PT" sz="2000" dirty="0">
                <a:solidFill>
                  <a:srgbClr val="7030A0"/>
                </a:solidFill>
              </a:rPr>
              <a:t>Yolk sac tumor pattern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71D52657-1B7E-1929-0CC7-C55A229497C9}"/>
              </a:ext>
            </a:extLst>
          </p:cNvPr>
          <p:cNvSpPr/>
          <p:nvPr/>
        </p:nvSpPr>
        <p:spPr>
          <a:xfrm>
            <a:off x="13007594" y="5759719"/>
            <a:ext cx="3139544" cy="492434"/>
          </a:xfrm>
          <a:prstGeom prst="rect">
            <a:avLst/>
          </a:prstGeom>
          <a:solidFill>
            <a:schemeClr val="bg1"/>
          </a:solidFill>
        </p:spPr>
        <p:txBody>
          <a:bodyPr wrap="square" lIns="182873" tIns="91436" rIns="182873" bIns="91436">
            <a:spAutoFit/>
          </a:bodyPr>
          <a:lstStyle/>
          <a:p>
            <a:r>
              <a:rPr lang="pt-PT" sz="2000" dirty="0">
                <a:solidFill>
                  <a:srgbClr val="7030A0"/>
                </a:solidFill>
              </a:rPr>
              <a:t>Hepatoid adenocarcinoma</a:t>
            </a:r>
          </a:p>
        </p:txBody>
      </p:sp>
    </p:spTree>
    <p:extLst>
      <p:ext uri="{BB962C8B-B14F-4D97-AF65-F5344CB8AC3E}">
        <p14:creationId xmlns:p14="http://schemas.microsoft.com/office/powerpoint/2010/main" val="3705763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Slide </a:t>
            </a:r>
            <a:r>
              <a:rPr lang="pt-BR" dirty="0" err="1"/>
              <a:t>Title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53B1D5CB-91DA-E994-C05B-5E5227611C13}"/>
              </a:ext>
            </a:extLst>
          </p:cNvPr>
          <p:cNvGrpSpPr/>
          <p:nvPr/>
        </p:nvGrpSpPr>
        <p:grpSpPr>
          <a:xfrm>
            <a:off x="452344" y="773931"/>
            <a:ext cx="7876634" cy="6858000"/>
            <a:chOff x="301562" y="848461"/>
            <a:chExt cx="5251089" cy="4572000"/>
          </a:xfrm>
        </p:grpSpPr>
        <p:pic>
          <p:nvPicPr>
            <p:cNvPr id="5" name="Picture 4" descr="C:\Users\Carmo\Desktop\BOURDEUX\EnterocyticTypeGC\H16.1659\fotos\globuloshialinos.JPG">
              <a:extLst>
                <a:ext uri="{FF2B5EF4-FFF2-40B4-BE49-F238E27FC236}">
                  <a16:creationId xmlns:a16="http://schemas.microsoft.com/office/drawing/2014/main" id="{E52AF269-100A-6E4F-F531-329EEF642E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r="13860"/>
            <a:stretch/>
          </p:blipFill>
          <p:spPr bwMode="auto">
            <a:xfrm>
              <a:off x="301562" y="848461"/>
              <a:ext cx="5251089" cy="4572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65724245-45C5-D245-6285-038BA33551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8402" y="878002"/>
              <a:ext cx="2016039" cy="1511660"/>
            </a:xfrm>
            <a:prstGeom prst="rect">
              <a:avLst/>
            </a:prstGeom>
            <a:noFill/>
            <a:ln w="349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TextBox 4">
            <a:extLst>
              <a:ext uri="{FF2B5EF4-FFF2-40B4-BE49-F238E27FC236}">
                <a16:creationId xmlns:a16="http://schemas.microsoft.com/office/drawing/2014/main" id="{C867A8AA-F608-3ED0-1232-988C29926A0D}"/>
              </a:ext>
            </a:extLst>
          </p:cNvPr>
          <p:cNvSpPr txBox="1"/>
          <p:nvPr/>
        </p:nvSpPr>
        <p:spPr>
          <a:xfrm>
            <a:off x="859970" y="91572"/>
            <a:ext cx="7106611" cy="800339"/>
          </a:xfrm>
          <a:prstGeom prst="rect">
            <a:avLst/>
          </a:prstGeom>
          <a:solidFill>
            <a:schemeClr val="bg1"/>
          </a:solidFill>
        </p:spPr>
        <p:txBody>
          <a:bodyPr wrap="none" lIns="182873" tIns="91436" rIns="182873" bIns="91436" rtlCol="0">
            <a:spAutoFit/>
          </a:bodyPr>
          <a:lstStyle/>
          <a:p>
            <a:r>
              <a:rPr lang="pt-PT" sz="4001" dirty="0">
                <a:solidFill>
                  <a:srgbClr val="1F497D"/>
                </a:solidFill>
              </a:rPr>
              <a:t>What about molecular features?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A741DD46-0D48-0E70-A2BB-622B900CC44D}"/>
              </a:ext>
            </a:extLst>
          </p:cNvPr>
          <p:cNvSpPr txBox="1"/>
          <p:nvPr/>
        </p:nvSpPr>
        <p:spPr>
          <a:xfrm>
            <a:off x="452343" y="7047520"/>
            <a:ext cx="7923387" cy="60015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2873" tIns="91436" rIns="182873" bIns="91436" rtlCol="0">
            <a:spAutoFit/>
          </a:bodyPr>
          <a:lstStyle/>
          <a:p>
            <a:pPr algn="ctr"/>
            <a:r>
              <a:rPr lang="pt-PT" sz="2700" dirty="0">
                <a:solidFill>
                  <a:srgbClr val="1F497D"/>
                </a:solidFill>
              </a:rPr>
              <a:t>Adenocarcinoma with enteroblastic differentiation</a:t>
            </a:r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5C9B758B-741B-33BA-3F9A-67342235AE5E}"/>
              </a:ext>
            </a:extLst>
          </p:cNvPr>
          <p:cNvGrpSpPr/>
          <p:nvPr/>
        </p:nvGrpSpPr>
        <p:grpSpPr>
          <a:xfrm>
            <a:off x="475169" y="7676243"/>
            <a:ext cx="7830981" cy="2392548"/>
            <a:chOff x="676931" y="1434789"/>
            <a:chExt cx="7655123" cy="2442105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2B21EFD7-E90F-D76F-8C07-0662E079F6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5"/>
            <a:stretch/>
          </p:blipFill>
          <p:spPr bwMode="auto">
            <a:xfrm>
              <a:off x="676931" y="1434790"/>
              <a:ext cx="5045287" cy="24406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1AFBFAC2-8B4F-DD24-071F-490012D08C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86" t="3127"/>
            <a:stretch/>
          </p:blipFill>
          <p:spPr bwMode="auto">
            <a:xfrm>
              <a:off x="5787135" y="1434789"/>
              <a:ext cx="2544919" cy="24421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">
              <a:extLst>
                <a:ext uri="{FF2B5EF4-FFF2-40B4-BE49-F238E27FC236}">
                  <a16:creationId xmlns:a16="http://schemas.microsoft.com/office/drawing/2014/main" id="{04C99EDC-968A-1B7E-57BD-901C893205AF}"/>
                </a:ext>
              </a:extLst>
            </p:cNvPr>
            <p:cNvSpPr txBox="1"/>
            <p:nvPr/>
          </p:nvSpPr>
          <p:spPr>
            <a:xfrm>
              <a:off x="726504" y="3442548"/>
              <a:ext cx="704837" cy="3769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PT" dirty="0"/>
                <a:t>AFP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E751F1B-5AE2-2E12-D06F-E5E2BF568692}"/>
                </a:ext>
              </a:extLst>
            </p:cNvPr>
            <p:cNvSpPr txBox="1"/>
            <p:nvPr/>
          </p:nvSpPr>
          <p:spPr>
            <a:xfrm>
              <a:off x="3276526" y="3442548"/>
              <a:ext cx="1415393" cy="3769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PT" dirty="0"/>
                <a:t>Glypican-3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83D51-F557-B82B-64C5-C2A98DCF0818}"/>
                </a:ext>
              </a:extLst>
            </p:cNvPr>
            <p:cNvSpPr txBox="1"/>
            <p:nvPr/>
          </p:nvSpPr>
          <p:spPr>
            <a:xfrm>
              <a:off x="5832140" y="3442548"/>
              <a:ext cx="916570" cy="3769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PT" dirty="0"/>
                <a:t>SALL4</a:t>
              </a:r>
            </a:p>
          </p:txBody>
        </p:sp>
      </p:grpSp>
      <p:pic>
        <p:nvPicPr>
          <p:cNvPr id="16" name="Picture 3">
            <a:extLst>
              <a:ext uri="{FF2B5EF4-FFF2-40B4-BE49-F238E27FC236}">
                <a16:creationId xmlns:a16="http://schemas.microsoft.com/office/drawing/2014/main" id="{BCE22566-BD2D-B900-F196-459C67B30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460" y="1466434"/>
            <a:ext cx="8095119" cy="4183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D8D9BA3C-904B-A7EC-DF34-9B064E904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321" y="5849265"/>
            <a:ext cx="8095121" cy="2723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39D756CD-401D-E2B1-C576-1A6760411DD9}"/>
              </a:ext>
            </a:extLst>
          </p:cNvPr>
          <p:cNvSpPr/>
          <p:nvPr/>
        </p:nvSpPr>
        <p:spPr>
          <a:xfrm>
            <a:off x="8892845" y="8650434"/>
            <a:ext cx="8032620" cy="1107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2873" tIns="91436" rIns="182873" bIns="91436">
            <a:spAutoFit/>
          </a:bodyPr>
          <a:lstStyle/>
          <a:p>
            <a:pPr algn="just"/>
            <a:r>
              <a:rPr lang="en-US" sz="3000" dirty="0">
                <a:solidFill>
                  <a:srgbClr val="1F497D"/>
                </a:solidFill>
              </a:rPr>
              <a:t>GAED frequently harbors </a:t>
            </a:r>
            <a:r>
              <a:rPr lang="en-US" sz="3000" i="1" dirty="0">
                <a:solidFill>
                  <a:srgbClr val="1F497D"/>
                </a:solidFill>
              </a:rPr>
              <a:t>TP53</a:t>
            </a:r>
            <a:r>
              <a:rPr lang="en-US" sz="3000" dirty="0">
                <a:solidFill>
                  <a:srgbClr val="1F497D"/>
                </a:solidFill>
              </a:rPr>
              <a:t> mutations and </a:t>
            </a:r>
            <a:r>
              <a:rPr lang="en-US" sz="3000" i="1" dirty="0">
                <a:solidFill>
                  <a:srgbClr val="1F497D"/>
                </a:solidFill>
              </a:rPr>
              <a:t>ERBB2</a:t>
            </a:r>
            <a:r>
              <a:rPr lang="en-US" sz="3000" dirty="0">
                <a:solidFill>
                  <a:srgbClr val="1F497D"/>
                </a:solidFill>
              </a:rPr>
              <a:t> amplification. </a:t>
            </a:r>
          </a:p>
        </p:txBody>
      </p:sp>
    </p:spTree>
    <p:extLst>
      <p:ext uri="{BB962C8B-B14F-4D97-AF65-F5344CB8AC3E}">
        <p14:creationId xmlns:p14="http://schemas.microsoft.com/office/powerpoint/2010/main" val="232378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B30B28D-91FA-5458-61E7-EC35FF643A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913" y="2011338"/>
            <a:ext cx="9058326" cy="6793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E161EDAD-4CA6-3C9D-21FE-8266A5DB4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220" y="8906841"/>
            <a:ext cx="7817405" cy="1350368"/>
          </a:xfrm>
          <a:prstGeom prst="rect">
            <a:avLst/>
          </a:prstGeom>
          <a:noFill/>
          <a:ln>
            <a:noFill/>
          </a:ln>
        </p:spPr>
        <p:txBody>
          <a:bodyPr wrap="square" lIns="102869" tIns="51434" rIns="102869" bIns="51434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0287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pt-PT" sz="2700" kern="0" dirty="0">
                <a:solidFill>
                  <a:srgbClr val="1F497D"/>
                </a:solidFill>
                <a:latin typeface="+mn-lt"/>
              </a:rPr>
              <a:t>The </a:t>
            </a:r>
            <a:r>
              <a:rPr lang="en-US" altLang="pt-PT" sz="2700" kern="0" dirty="0" err="1">
                <a:solidFill>
                  <a:srgbClr val="1F497D"/>
                </a:solidFill>
                <a:latin typeface="+mn-lt"/>
              </a:rPr>
              <a:t>tumour</a:t>
            </a:r>
            <a:r>
              <a:rPr lang="en-US" altLang="pt-PT" sz="2700" kern="0" dirty="0">
                <a:solidFill>
                  <a:srgbClr val="1F497D"/>
                </a:solidFill>
                <a:latin typeface="+mn-lt"/>
              </a:rPr>
              <a:t> clusters display the characteristic inside-out growth pattern, with the luminal pole of the cells present on the outer surface of the cluster</a:t>
            </a:r>
            <a:endParaRPr lang="pt-PT" altLang="pt-PT" sz="2700" kern="0" dirty="0">
              <a:solidFill>
                <a:srgbClr val="1F497D"/>
              </a:solidFill>
              <a:latin typeface="+mn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D7507C9-49F6-29B1-BF15-87F7F5A7F9A3}"/>
              </a:ext>
            </a:extLst>
          </p:cNvPr>
          <p:cNvSpPr txBox="1">
            <a:spLocks noChangeArrowheads="1"/>
          </p:cNvSpPr>
          <p:nvPr/>
        </p:nvSpPr>
        <p:spPr bwMode="auto">
          <a:xfrm rot="-1895338">
            <a:off x="5929697" y="4538712"/>
            <a:ext cx="5968755" cy="1027202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2869" tIns="51434" rIns="102869" bIns="514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028700">
              <a:defRPr/>
            </a:pPr>
            <a:r>
              <a:rPr lang="pt-PT" altLang="pt-PT" sz="6000" kern="0" dirty="0">
                <a:solidFill>
                  <a:srgbClr val="1F497D"/>
                </a:solidFill>
                <a:latin typeface="+mn-lt"/>
                <a:cs typeface="Helvetica" panose="020B0604020202020204" pitchFamily="34" charset="0"/>
              </a:rPr>
              <a:t>Poor prognosis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3E8BFF4-4136-0DB7-B708-18DEF5D787A0}"/>
              </a:ext>
            </a:extLst>
          </p:cNvPr>
          <p:cNvSpPr/>
          <p:nvPr/>
        </p:nvSpPr>
        <p:spPr>
          <a:xfrm>
            <a:off x="5143220" y="1380160"/>
            <a:ext cx="7756617" cy="657872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ctr" defTabSz="1028700">
              <a:defRPr/>
            </a:pPr>
            <a:r>
              <a:rPr lang="en-US" altLang="pt-PT" sz="3600" dirty="0">
                <a:solidFill>
                  <a:srgbClr val="1F497D"/>
                </a:solidFill>
                <a:cs typeface="Helvetica" panose="020B0604020202020204" pitchFamily="34" charset="0"/>
              </a:rPr>
              <a:t>Invasive </a:t>
            </a:r>
            <a:r>
              <a:rPr lang="en-US" altLang="pt-PT" sz="3600" dirty="0" err="1">
                <a:solidFill>
                  <a:srgbClr val="1F497D"/>
                </a:solidFill>
                <a:cs typeface="Helvetica" panose="020B0604020202020204" pitchFamily="34" charset="0"/>
              </a:rPr>
              <a:t>micropapillary</a:t>
            </a:r>
            <a:r>
              <a:rPr lang="en-US" altLang="pt-PT" sz="3600" dirty="0">
                <a:solidFill>
                  <a:srgbClr val="1F497D"/>
                </a:solidFill>
                <a:cs typeface="Helvetica" panose="020B0604020202020204" pitchFamily="34" charset="0"/>
              </a:rPr>
              <a:t> adenocarcinoma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B4803834-904E-A7FE-EAE4-A8363CB66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50" y="207820"/>
            <a:ext cx="12896850" cy="12161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PT" altLang="pt-PT" sz="44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Tumours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Digestive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pt-PT" altLang="pt-PT" sz="3600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dirty="0" err="1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edition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2019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24557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7" name="Marcador de Posição de Conteúdo 3">
            <a:extLst>
              <a:ext uri="{FF2B5EF4-FFF2-40B4-BE49-F238E27FC236}">
                <a16:creationId xmlns:a16="http://schemas.microsoft.com/office/drawing/2014/main" id="{C4FB9489-1449-6198-6E17-E9C8C7F661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89" t="32015" r="28044" b="18840"/>
          <a:stretch/>
        </p:blipFill>
        <p:spPr>
          <a:xfrm>
            <a:off x="5116496" y="2268536"/>
            <a:ext cx="8709317" cy="7344942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0EB640C-876E-E09E-869B-5FE3D85141A4}"/>
              </a:ext>
            </a:extLst>
          </p:cNvPr>
          <p:cNvSpPr txBox="1"/>
          <p:nvPr/>
        </p:nvSpPr>
        <p:spPr>
          <a:xfrm>
            <a:off x="14496290" y="4738376"/>
            <a:ext cx="2346326" cy="7080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PT" sz="4001" b="1" dirty="0">
                <a:solidFill>
                  <a:schemeClr val="accent1">
                    <a:lumMod val="75000"/>
                  </a:schemeClr>
                </a:solidFill>
              </a:rPr>
              <a:t>70%-80%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5A3E63A7-53C5-4D3A-E675-2A4B0B91A332}"/>
              </a:ext>
            </a:extLst>
          </p:cNvPr>
          <p:cNvSpPr txBox="1"/>
          <p:nvPr/>
        </p:nvSpPr>
        <p:spPr>
          <a:xfrm>
            <a:off x="14539493" y="6921568"/>
            <a:ext cx="2304212" cy="708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PT" sz="4001" b="1" dirty="0">
                <a:solidFill>
                  <a:schemeClr val="accent1">
                    <a:lumMod val="75000"/>
                  </a:schemeClr>
                </a:solidFill>
              </a:rPr>
              <a:t>10%-20%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68A8F3DD-534E-79A5-0B96-07151FDD6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5641" y="2258353"/>
            <a:ext cx="4450631" cy="370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DC819019-707D-EF6B-CF58-B8316D956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8978"/>
          <a:stretch/>
        </p:blipFill>
        <p:spPr bwMode="auto">
          <a:xfrm>
            <a:off x="721043" y="6069251"/>
            <a:ext cx="4391636" cy="3565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FCC074B1-67D9-55C1-E931-5EE4E62D0A15}"/>
              </a:ext>
            </a:extLst>
          </p:cNvPr>
          <p:cNvSpPr txBox="1"/>
          <p:nvPr/>
        </p:nvSpPr>
        <p:spPr>
          <a:xfrm>
            <a:off x="526737" y="1653640"/>
            <a:ext cx="4842906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Histological</a:t>
            </a:r>
            <a:r>
              <a:rPr lang="pt-PT" sz="400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pt-PT" sz="400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features</a:t>
            </a:r>
            <a:endParaRPr lang="pt-PT" sz="400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DB8D752-A77A-E5C5-CCF1-DB1429A0E329}"/>
              </a:ext>
            </a:extLst>
          </p:cNvPr>
          <p:cNvSpPr txBox="1"/>
          <p:nvPr/>
        </p:nvSpPr>
        <p:spPr>
          <a:xfrm>
            <a:off x="7727539" y="1728745"/>
            <a:ext cx="5001290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Molecular </a:t>
            </a:r>
            <a:r>
              <a:rPr lang="pt-PT" sz="400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features</a:t>
            </a:r>
            <a:endParaRPr lang="pt-PT" sz="3600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4" name="Parêntese direito 13">
            <a:extLst>
              <a:ext uri="{FF2B5EF4-FFF2-40B4-BE49-F238E27FC236}">
                <a16:creationId xmlns:a16="http://schemas.microsoft.com/office/drawing/2014/main" id="{DA0D12EC-560B-9483-B2FC-7416089B1759}"/>
              </a:ext>
            </a:extLst>
          </p:cNvPr>
          <p:cNvSpPr/>
          <p:nvPr/>
        </p:nvSpPr>
        <p:spPr>
          <a:xfrm>
            <a:off x="16800547" y="5128958"/>
            <a:ext cx="287039" cy="2160240"/>
          </a:xfrm>
          <a:prstGeom prst="rightBracket">
            <a:avLst/>
          </a:prstGeom>
          <a:ln>
            <a:solidFill>
              <a:srgbClr val="00458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 sz="360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C55AF26-DCC4-2354-BD11-CDC96DF9775A}"/>
              </a:ext>
            </a:extLst>
          </p:cNvPr>
          <p:cNvSpPr txBox="1"/>
          <p:nvPr/>
        </p:nvSpPr>
        <p:spPr>
          <a:xfrm>
            <a:off x="16954777" y="5853338"/>
            <a:ext cx="1481138" cy="708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4001" b="1" dirty="0">
                <a:solidFill>
                  <a:srgbClr val="00458A"/>
                </a:solidFill>
                <a:cs typeface="Arial" pitchFamily="34" charset="0"/>
              </a:rPr>
              <a:t>GCLS</a:t>
            </a:r>
            <a:endParaRPr lang="pt-PT" sz="4001" b="1" dirty="0">
              <a:solidFill>
                <a:srgbClr val="00458A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DBBE7BE-3576-7E77-8A59-3C3154510E72}"/>
              </a:ext>
            </a:extLst>
          </p:cNvPr>
          <p:cNvSpPr txBox="1"/>
          <p:nvPr/>
        </p:nvSpPr>
        <p:spPr>
          <a:xfrm>
            <a:off x="-587086" y="712897"/>
            <a:ext cx="112533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altLang="pt-PT" sz="4800" dirty="0" err="1">
                <a:solidFill>
                  <a:srgbClr val="1F497D"/>
                </a:solidFill>
              </a:rPr>
              <a:t>Gastric</a:t>
            </a:r>
            <a:r>
              <a:rPr lang="pt-PT" altLang="pt-PT" sz="4800" dirty="0">
                <a:solidFill>
                  <a:srgbClr val="1F497D"/>
                </a:solidFill>
              </a:rPr>
              <a:t> carcinoma </a:t>
            </a:r>
            <a:r>
              <a:rPr lang="pt-PT" altLang="pt-PT" sz="4800" dirty="0" err="1">
                <a:solidFill>
                  <a:srgbClr val="1F497D"/>
                </a:solidFill>
              </a:rPr>
              <a:t>with</a:t>
            </a:r>
            <a:r>
              <a:rPr lang="pt-PT" altLang="pt-PT" sz="4800" dirty="0">
                <a:solidFill>
                  <a:srgbClr val="1F497D"/>
                </a:solidFill>
              </a:rPr>
              <a:t> </a:t>
            </a:r>
            <a:r>
              <a:rPr lang="pt-PT" altLang="pt-PT" sz="4800" dirty="0" err="1">
                <a:solidFill>
                  <a:srgbClr val="1F497D"/>
                </a:solidFill>
              </a:rPr>
              <a:t>lymphoid</a:t>
            </a:r>
            <a:r>
              <a:rPr lang="pt-PT" altLang="pt-PT" sz="4800" dirty="0">
                <a:solidFill>
                  <a:srgbClr val="1F497D"/>
                </a:solidFill>
              </a:rPr>
              <a:t> </a:t>
            </a:r>
            <a:r>
              <a:rPr lang="pt-PT" altLang="pt-PT" sz="4800" dirty="0" err="1">
                <a:solidFill>
                  <a:srgbClr val="1F497D"/>
                </a:solidFill>
              </a:rPr>
              <a:t>stroma</a:t>
            </a:r>
            <a:endParaRPr lang="pt-PT" sz="48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388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8">
            <a:extLst>
              <a:ext uri="{FF2B5EF4-FFF2-40B4-BE49-F238E27FC236}">
                <a16:creationId xmlns:a16="http://schemas.microsoft.com/office/drawing/2014/main" id="{D05680C4-9993-3ABD-8385-836EFEA5F1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025" y="2507074"/>
            <a:ext cx="7462070" cy="560105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9">
            <a:extLst>
              <a:ext uri="{FF2B5EF4-FFF2-40B4-BE49-F238E27FC236}">
                <a16:creationId xmlns:a16="http://schemas.microsoft.com/office/drawing/2014/main" id="{7C603306-54E0-0FC6-8ACB-7E4D230446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644" y="2507072"/>
            <a:ext cx="7462070" cy="560105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tângulo 2">
            <a:extLst>
              <a:ext uri="{FF2B5EF4-FFF2-40B4-BE49-F238E27FC236}">
                <a16:creationId xmlns:a16="http://schemas.microsoft.com/office/drawing/2014/main" id="{DDB1F743-335C-6D1B-8E56-94E20A63F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173" y="8291284"/>
            <a:ext cx="15150540" cy="1488867"/>
          </a:xfrm>
          <a:prstGeom prst="rect">
            <a:avLst/>
          </a:prstGeom>
          <a:noFill/>
          <a:ln>
            <a:noFill/>
          </a:ln>
        </p:spPr>
        <p:txBody>
          <a:bodyPr wrap="square" lIns="102869" tIns="51434" rIns="102869" bIns="51434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pt-PT" altLang="pt-PT" sz="3000" dirty="0">
                <a:solidFill>
                  <a:srgbClr val="1F497D"/>
                </a:solidFill>
                <a:latin typeface="+mn-lt"/>
                <a:ea typeface="MS PGothic" panose="020B0600070205080204" pitchFamily="34" charset="-128"/>
              </a:rPr>
              <a:t>Cancer cells form small nests or fused glands, accompanied by abundant lymphocyte infiltration. </a:t>
            </a:r>
            <a:r>
              <a:rPr lang="pt-PT" altLang="pt-PT" sz="3000" dirty="0" err="1">
                <a:solidFill>
                  <a:srgbClr val="1F497D"/>
                </a:solidFill>
                <a:latin typeface="+mn-lt"/>
                <a:ea typeface="MS PGothic" panose="020B0600070205080204" pitchFamily="34" charset="-128"/>
              </a:rPr>
              <a:t>Nuclei</a:t>
            </a:r>
            <a:r>
              <a:rPr lang="pt-PT" altLang="pt-PT" sz="3000" dirty="0">
                <a:solidFill>
                  <a:srgbClr val="1F497D"/>
                </a:solidFill>
                <a:latin typeface="+mn-lt"/>
                <a:ea typeface="MS PGothic" panose="020B0600070205080204" pitchFamily="34" charset="-128"/>
              </a:rPr>
              <a:t> </a:t>
            </a:r>
            <a:r>
              <a:rPr lang="pt-PT" altLang="pt-PT" sz="3000" dirty="0" err="1">
                <a:solidFill>
                  <a:srgbClr val="1F497D"/>
                </a:solidFill>
                <a:latin typeface="+mn-lt"/>
                <a:ea typeface="MS PGothic" panose="020B0600070205080204" pitchFamily="34" charset="-128"/>
              </a:rPr>
              <a:t>of</a:t>
            </a:r>
            <a:r>
              <a:rPr lang="pt-PT" altLang="pt-PT" sz="3000" dirty="0">
                <a:solidFill>
                  <a:srgbClr val="1F497D"/>
                </a:solidFill>
                <a:latin typeface="+mn-lt"/>
                <a:ea typeface="MS PGothic" panose="020B0600070205080204" pitchFamily="34" charset="-128"/>
              </a:rPr>
              <a:t> carcinoma </a:t>
            </a:r>
            <a:r>
              <a:rPr lang="pt-PT" altLang="pt-PT" sz="3000" dirty="0" err="1">
                <a:solidFill>
                  <a:srgbClr val="1F497D"/>
                </a:solidFill>
                <a:latin typeface="+mn-lt"/>
                <a:ea typeface="MS PGothic" panose="020B0600070205080204" pitchFamily="34" charset="-128"/>
              </a:rPr>
              <a:t>cells</a:t>
            </a:r>
            <a:r>
              <a:rPr lang="pt-PT" altLang="pt-PT" sz="3000" dirty="0">
                <a:solidFill>
                  <a:srgbClr val="1F497D"/>
                </a:solidFill>
                <a:latin typeface="+mn-lt"/>
                <a:ea typeface="MS PGothic" panose="020B0600070205080204" pitchFamily="34" charset="-128"/>
              </a:rPr>
              <a:t> are positive </a:t>
            </a:r>
            <a:r>
              <a:rPr lang="pt-PT" altLang="pt-PT" sz="3000" dirty="0" err="1">
                <a:solidFill>
                  <a:srgbClr val="1F497D"/>
                </a:solidFill>
                <a:latin typeface="+mn-lt"/>
                <a:ea typeface="MS PGothic" panose="020B0600070205080204" pitchFamily="34" charset="-128"/>
              </a:rPr>
              <a:t>by</a:t>
            </a:r>
            <a:r>
              <a:rPr lang="pt-PT" altLang="pt-PT" sz="3000" i="1" dirty="0">
                <a:solidFill>
                  <a:srgbClr val="1F497D"/>
                </a:solidFill>
                <a:latin typeface="+mn-lt"/>
                <a:ea typeface="MS PGothic" panose="020B0600070205080204" pitchFamily="34" charset="-128"/>
              </a:rPr>
              <a:t> in </a:t>
            </a:r>
            <a:r>
              <a:rPr lang="pt-PT" altLang="pt-PT" sz="3000" i="1" dirty="0" err="1">
                <a:solidFill>
                  <a:srgbClr val="1F497D"/>
                </a:solidFill>
                <a:latin typeface="+mn-lt"/>
                <a:ea typeface="MS PGothic" panose="020B0600070205080204" pitchFamily="34" charset="-128"/>
              </a:rPr>
              <a:t>situ</a:t>
            </a:r>
            <a:r>
              <a:rPr lang="pt-PT" altLang="pt-PT" sz="3000" dirty="0">
                <a:solidFill>
                  <a:srgbClr val="1F497D"/>
                </a:solidFill>
                <a:latin typeface="+mn-lt"/>
                <a:ea typeface="MS PGothic" panose="020B0600070205080204" pitchFamily="34" charset="-128"/>
              </a:rPr>
              <a:t> </a:t>
            </a:r>
            <a:r>
              <a:rPr lang="pt-PT" altLang="pt-PT" sz="3000" dirty="0" err="1">
                <a:solidFill>
                  <a:srgbClr val="1F497D"/>
                </a:solidFill>
                <a:latin typeface="+mn-lt"/>
                <a:ea typeface="MS PGothic" panose="020B0600070205080204" pitchFamily="34" charset="-128"/>
              </a:rPr>
              <a:t>hybridization</a:t>
            </a:r>
            <a:r>
              <a:rPr lang="pt-PT" altLang="pt-PT" sz="3000" dirty="0">
                <a:solidFill>
                  <a:srgbClr val="1F497D"/>
                </a:solidFill>
                <a:latin typeface="+mn-lt"/>
                <a:ea typeface="MS PGothic" panose="020B0600070205080204" pitchFamily="34" charset="-128"/>
              </a:rPr>
              <a:t> </a:t>
            </a:r>
            <a:r>
              <a:rPr lang="pt-PT" altLang="pt-PT" sz="3000" dirty="0" err="1">
                <a:solidFill>
                  <a:srgbClr val="1F497D"/>
                </a:solidFill>
                <a:latin typeface="+mn-lt"/>
                <a:ea typeface="MS PGothic" panose="020B0600070205080204" pitchFamily="34" charset="-128"/>
              </a:rPr>
              <a:t>targeting</a:t>
            </a:r>
            <a:r>
              <a:rPr lang="pt-PT" altLang="pt-PT" sz="3000" dirty="0">
                <a:solidFill>
                  <a:srgbClr val="1F497D"/>
                </a:solidFill>
                <a:latin typeface="+mn-lt"/>
                <a:ea typeface="MS PGothic" panose="020B0600070205080204" pitchFamily="34" charset="-128"/>
              </a:rPr>
              <a:t> EBV-</a:t>
            </a:r>
            <a:r>
              <a:rPr lang="pt-PT" altLang="pt-PT" sz="3000" dirty="0" err="1">
                <a:solidFill>
                  <a:srgbClr val="1F497D"/>
                </a:solidFill>
                <a:latin typeface="+mn-lt"/>
                <a:ea typeface="MS PGothic" panose="020B0600070205080204" pitchFamily="34" charset="-128"/>
              </a:rPr>
              <a:t>encoded</a:t>
            </a:r>
            <a:r>
              <a:rPr lang="pt-PT" altLang="pt-PT" sz="3000" dirty="0">
                <a:solidFill>
                  <a:srgbClr val="1F497D"/>
                </a:solidFill>
                <a:latin typeface="+mn-lt"/>
                <a:ea typeface="MS PGothic" panose="020B0600070205080204" pitchFamily="34" charset="-128"/>
              </a:rPr>
              <a:t> </a:t>
            </a:r>
            <a:r>
              <a:rPr lang="pt-PT" altLang="pt-PT" sz="3000" dirty="0" err="1">
                <a:solidFill>
                  <a:srgbClr val="1F497D"/>
                </a:solidFill>
                <a:latin typeface="+mn-lt"/>
                <a:ea typeface="MS PGothic" panose="020B0600070205080204" pitchFamily="34" charset="-128"/>
              </a:rPr>
              <a:t>small</a:t>
            </a:r>
            <a:r>
              <a:rPr lang="pt-PT" altLang="pt-PT" sz="3000" dirty="0">
                <a:solidFill>
                  <a:srgbClr val="1F497D"/>
                </a:solidFill>
                <a:latin typeface="+mn-lt"/>
                <a:ea typeface="MS PGothic" panose="020B0600070205080204" pitchFamily="34" charset="-128"/>
              </a:rPr>
              <a:t> RNA (EBER). Nuclei of infiltrating lymphocytes are negative.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3F258AC-2C09-AEFC-0E21-6436736ECAA9}"/>
              </a:ext>
            </a:extLst>
          </p:cNvPr>
          <p:cNvSpPr txBox="1">
            <a:spLocks noChangeArrowheads="1"/>
          </p:cNvSpPr>
          <p:nvPr/>
        </p:nvSpPr>
        <p:spPr bwMode="auto">
          <a:xfrm rot="19746730">
            <a:off x="6485312" y="4578350"/>
            <a:ext cx="5098958" cy="102720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none" lIns="102869" tIns="51434" rIns="102869" bIns="51434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842E24"/>
              </a:buClr>
              <a:buSzPct val="12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842E24"/>
              </a:buClr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842E24"/>
              </a:buClr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842E24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842E24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42E24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42E24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42E24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42E24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PT" altLang="pt-PT" sz="6000" dirty="0">
                <a:solidFill>
                  <a:srgbClr val="1F497D"/>
                </a:solidFill>
                <a:latin typeface="+mn-lt"/>
                <a:ea typeface="MS PGothic" panose="020B0600070205080204" pitchFamily="34" charset="-128"/>
                <a:cs typeface="Helvetica" panose="020B0604020202020204" pitchFamily="34" charset="0"/>
              </a:rPr>
              <a:t>Good prognosis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A2386A65-79A2-46F2-AC70-7471F4E1FDF7}"/>
              </a:ext>
            </a:extLst>
          </p:cNvPr>
          <p:cNvSpPr/>
          <p:nvPr/>
        </p:nvSpPr>
        <p:spPr>
          <a:xfrm>
            <a:off x="1501155" y="1723194"/>
            <a:ext cx="15285689" cy="750205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ctr">
              <a:defRPr/>
            </a:pPr>
            <a:r>
              <a:rPr lang="pt-PT" altLang="pt-PT" sz="4200" dirty="0">
                <a:solidFill>
                  <a:srgbClr val="1F497D"/>
                </a:solidFill>
                <a:ea typeface="MS PGothic" panose="020B0600070205080204" pitchFamily="34" charset="-128"/>
                <a:cs typeface="Helvetica" panose="020B0604020202020204" pitchFamily="34" charset="0"/>
              </a:rPr>
              <a:t>Gastric carcinoma with lymphoid stroma (EBV-positive gastric cancer)</a:t>
            </a:r>
            <a:endParaRPr lang="pt-PT" altLang="pt-PT" sz="5400" dirty="0">
              <a:solidFill>
                <a:srgbClr val="1F497D"/>
              </a:solidFill>
              <a:ea typeface="MS PGothic" panose="020B0600070205080204" pitchFamily="34" charset="-128"/>
              <a:cs typeface="Helvetica" panose="020B0604020202020204" pitchFamily="34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BF430B2-DE33-E041-DEFF-BEA78BF6FE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50" y="207820"/>
            <a:ext cx="12896850" cy="12161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PT" altLang="pt-PT" sz="44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Tumours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Digestive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pt-PT" altLang="pt-PT" sz="3600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dirty="0" err="1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edition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2019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20797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00325" y="525593"/>
            <a:ext cx="16287350" cy="1216131"/>
          </a:xfrm>
        </p:spPr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000125" y="3113323"/>
            <a:ext cx="16287750" cy="4926269"/>
          </a:xfrm>
        </p:spPr>
        <p:txBody>
          <a:bodyPr/>
          <a:lstStyle/>
          <a:p>
            <a:r>
              <a:rPr lang="pt-BR" dirty="0"/>
              <a:t>Dra. Fátima Carneiro afirma não ter conflito</a:t>
            </a:r>
            <a:br>
              <a:rPr lang="pt-BR" dirty="0"/>
            </a:br>
            <a:r>
              <a:rPr lang="pt-BR" dirty="0"/>
              <a:t> de interesse a declarar</a:t>
            </a:r>
          </a:p>
          <a:p>
            <a:pPr>
              <a:lnSpc>
                <a:spcPts val="4000"/>
              </a:lnSpc>
            </a:pPr>
            <a:endParaRPr lang="pt-BR" sz="3000" dirty="0"/>
          </a:p>
          <a:p>
            <a:pPr>
              <a:lnSpc>
                <a:spcPts val="4000"/>
              </a:lnSpc>
            </a:pPr>
            <a:endParaRPr lang="pt-BR" sz="2600" dirty="0"/>
          </a:p>
          <a:p>
            <a:pPr>
              <a:lnSpc>
                <a:spcPts val="4000"/>
              </a:lnSpc>
            </a:pPr>
            <a:endParaRPr lang="pt-BR" sz="2600" dirty="0"/>
          </a:p>
          <a:p>
            <a:pPr>
              <a:lnSpc>
                <a:spcPts val="4000"/>
              </a:lnSpc>
            </a:pPr>
            <a:r>
              <a:rPr lang="pt-BR" sz="2600" dirty="0"/>
              <a:t>Exigência da RDC Nº 96/08 da ANVISA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74" y="1690912"/>
            <a:ext cx="6522253" cy="5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E2D90249-AD64-43D9-491D-B0F5B524E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50" y="207820"/>
            <a:ext cx="12896850" cy="12161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PT" altLang="pt-PT" sz="44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Tumours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Digestive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pt-PT" altLang="pt-PT" sz="3600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dirty="0" err="1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edition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2019</a:t>
            </a:r>
            <a:endParaRPr lang="pt-BR" sz="3600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6748B3CA-BA4C-187E-AA36-B7FA18CFA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167" y="3284234"/>
            <a:ext cx="7471064" cy="557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8A083862-FBED-6892-7D48-29B970644214}"/>
              </a:ext>
            </a:extLst>
          </p:cNvPr>
          <p:cNvSpPr/>
          <p:nvPr/>
        </p:nvSpPr>
        <p:spPr>
          <a:xfrm>
            <a:off x="1323145" y="9054355"/>
            <a:ext cx="7671089" cy="600162"/>
          </a:xfrm>
          <a:prstGeom prst="rect">
            <a:avLst/>
          </a:prstGeom>
          <a:noFill/>
        </p:spPr>
        <p:txBody>
          <a:bodyPr wrap="square" lIns="137157" tIns="68579" rIns="137157" bIns="68579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1F497D"/>
                </a:solidFill>
                <a:ea typeface="MS PGothic" panose="020B0600070205080204" pitchFamily="34" charset="-128"/>
                <a:cs typeface="Helvetica" panose="020B0604020202020204" pitchFamily="34" charset="0"/>
              </a:rPr>
              <a:t>Tubular carcinoma with moderate desmoplasia</a:t>
            </a:r>
            <a:endParaRPr lang="pt-PT" sz="3000" dirty="0">
              <a:solidFill>
                <a:srgbClr val="1F497D"/>
              </a:solidFill>
              <a:ea typeface="MS PGothic" panose="020B0600070205080204" pitchFamily="34" charset="-128"/>
              <a:cs typeface="Helvetica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FD025C68-7415-D79C-1CCA-E163534C2695}"/>
              </a:ext>
            </a:extLst>
          </p:cNvPr>
          <p:cNvSpPr/>
          <p:nvPr/>
        </p:nvSpPr>
        <p:spPr>
          <a:xfrm>
            <a:off x="9143999" y="9054355"/>
            <a:ext cx="7728230" cy="600162"/>
          </a:xfrm>
          <a:prstGeom prst="rect">
            <a:avLst/>
          </a:prstGeom>
          <a:noFill/>
        </p:spPr>
        <p:txBody>
          <a:bodyPr wrap="square" lIns="137157" tIns="68579" rIns="137157" bIns="68579">
            <a:spAutoFit/>
          </a:bodyPr>
          <a:lstStyle/>
          <a:p>
            <a:pPr algn="ctr"/>
            <a:r>
              <a:rPr lang="en-US" sz="3000" dirty="0">
                <a:solidFill>
                  <a:srgbClr val="1F497D"/>
                </a:solidFill>
                <a:ea typeface="MS PGothic" panose="020B0600070205080204" pitchFamily="34" charset="-128"/>
                <a:cs typeface="Helvetica" panose="020B0604020202020204" pitchFamily="34" charset="0"/>
              </a:rPr>
              <a:t>Carcinoma with </a:t>
            </a:r>
            <a:r>
              <a:rPr lang="en-US" sz="3000" dirty="0" err="1">
                <a:solidFill>
                  <a:srgbClr val="1F497D"/>
                </a:solidFill>
                <a:ea typeface="MS PGothic" panose="020B0600070205080204" pitchFamily="34" charset="-128"/>
                <a:cs typeface="Helvetica" panose="020B0604020202020204" pitchFamily="34" charset="0"/>
              </a:rPr>
              <a:t>Crohn’s</a:t>
            </a:r>
            <a:r>
              <a:rPr lang="en-US" sz="3000" dirty="0">
                <a:solidFill>
                  <a:srgbClr val="1F497D"/>
                </a:solidFill>
                <a:ea typeface="MS PGothic" panose="020B0600070205080204" pitchFamily="34" charset="-128"/>
                <a:cs typeface="Helvetica" panose="020B0604020202020204" pitchFamily="34" charset="0"/>
              </a:rPr>
              <a:t> like lymphoid reaction</a:t>
            </a:r>
            <a:endParaRPr lang="pt-PT" sz="3000" dirty="0">
              <a:solidFill>
                <a:srgbClr val="1F497D"/>
              </a:solidFill>
              <a:ea typeface="MS PGothic" panose="020B0600070205080204" pitchFamily="34" charset="-128"/>
              <a:cs typeface="Helvetica" panose="020B0604020202020204" pitchFamily="34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4D3B80B2-53BB-A0F7-16AA-60FE2F7C4FD1}"/>
              </a:ext>
            </a:extLst>
          </p:cNvPr>
          <p:cNvSpPr/>
          <p:nvPr/>
        </p:nvSpPr>
        <p:spPr>
          <a:xfrm>
            <a:off x="3841498" y="2434109"/>
            <a:ext cx="10420160" cy="750205"/>
          </a:xfrm>
          <a:prstGeom prst="rect">
            <a:avLst/>
          </a:prstGeom>
        </p:spPr>
        <p:txBody>
          <a:bodyPr wrap="none" lIns="102870" tIns="51435" rIns="102870" bIns="51435">
            <a:spAutoFit/>
          </a:bodyPr>
          <a:lstStyle/>
          <a:p>
            <a:pPr>
              <a:defRPr/>
            </a:pPr>
            <a:r>
              <a:rPr lang="pt-PT" altLang="pt-PT" sz="4200" dirty="0">
                <a:solidFill>
                  <a:srgbClr val="1F497D"/>
                </a:solidFill>
                <a:ea typeface="MS PGothic" panose="020B0600070205080204" pitchFamily="34" charset="-128"/>
                <a:cs typeface="Helvetica" panose="020B0604020202020204" pitchFamily="34" charset="0"/>
              </a:rPr>
              <a:t>EBV-positive gastric cancer (other phenotypes)</a:t>
            </a:r>
            <a:endParaRPr lang="pt-PT" sz="4200" dirty="0">
              <a:solidFill>
                <a:srgbClr val="1F497D"/>
              </a:solidFill>
              <a:cs typeface="Helvetica" panose="020B0604020202020204" pitchFamily="34" charset="0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3D4B69C9-7F77-5E5F-5102-4FDBA821B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347" y="3286403"/>
            <a:ext cx="7500749" cy="557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231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Picture 2" descr="G:\0.HIGH PRIORITY\AMR_Veneza 2023\Casos FC_AMR Veneza\Gastric case_AMR_Veneza\H22.30395\Anotação 2023-02-09 153044.png">
            <a:extLst>
              <a:ext uri="{FF2B5EF4-FFF2-40B4-BE49-F238E27FC236}">
                <a16:creationId xmlns:a16="http://schemas.microsoft.com/office/drawing/2014/main" id="{1A6DE407-B0E7-1980-E8B9-D2B80F299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1" r="12992" b="-1"/>
          <a:stretch/>
        </p:blipFill>
        <p:spPr bwMode="auto">
          <a:xfrm>
            <a:off x="30" y="-3"/>
            <a:ext cx="9484713" cy="839049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93B4CC6-60EE-2055-3D58-C1F2E2F8F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8" r="9717" b="3"/>
          <a:stretch/>
        </p:blipFill>
        <p:spPr bwMode="auto">
          <a:xfrm>
            <a:off x="10193895" y="2528051"/>
            <a:ext cx="8094105" cy="7758953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FF82E74-045F-742D-D37E-432290EB5956}"/>
              </a:ext>
            </a:extLst>
          </p:cNvPr>
          <p:cNvSpPr txBox="1"/>
          <p:nvPr/>
        </p:nvSpPr>
        <p:spPr>
          <a:xfrm>
            <a:off x="6556664" y="8219209"/>
            <a:ext cx="41565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5400" dirty="0"/>
              <a:t>ESD </a:t>
            </a:r>
            <a:r>
              <a:rPr lang="pt-PT" sz="5400" dirty="0" err="1"/>
              <a:t>Specimen</a:t>
            </a:r>
            <a:endParaRPr lang="pt-PT" sz="5400" dirty="0"/>
          </a:p>
        </p:txBody>
      </p:sp>
    </p:spTree>
    <p:extLst>
      <p:ext uri="{BB962C8B-B14F-4D97-AF65-F5344CB8AC3E}">
        <p14:creationId xmlns:p14="http://schemas.microsoft.com/office/powerpoint/2010/main" val="1824310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B84FFA-BFDF-CC18-0021-C5D75AECF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699" y="-17928"/>
            <a:ext cx="7333146" cy="4640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61E06016-D37E-4486-F549-18161C4DB6DB}"/>
              </a:ext>
            </a:extLst>
          </p:cNvPr>
          <p:cNvSpPr/>
          <p:nvPr/>
        </p:nvSpPr>
        <p:spPr>
          <a:xfrm>
            <a:off x="1742142" y="3695905"/>
            <a:ext cx="7333146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PT" sz="30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GC with a component of </a:t>
            </a:r>
            <a:r>
              <a:rPr lang="pt-PT" sz="3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tubulo-papillary (TP) adenocarcinoma (low-grade)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1864641-A813-A047-E646-3A8FB1706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7"/>
          <a:stretch/>
        </p:blipFill>
        <p:spPr bwMode="auto">
          <a:xfrm>
            <a:off x="10302306" y="-25553"/>
            <a:ext cx="7333148" cy="4640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606494C0-4261-8F05-FB1A-DE0B410FAF1F}"/>
              </a:ext>
            </a:extLst>
          </p:cNvPr>
          <p:cNvSpPr/>
          <p:nvPr/>
        </p:nvSpPr>
        <p:spPr>
          <a:xfrm>
            <a:off x="10280160" y="-11912"/>
            <a:ext cx="7333145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PT" sz="3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GC with lymphoid stroma (GCLS) </a:t>
            </a:r>
            <a:r>
              <a:rPr lang="pt-PT" sz="30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</a:p>
          <a:p>
            <a:pPr algn="ctr"/>
            <a:r>
              <a:rPr lang="pt-PT" sz="30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tubulo-papillary (TP) adenocarcinoma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3795306E-F817-2CDC-F15D-C35FAF632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161" y="4632177"/>
            <a:ext cx="7377438" cy="3261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24E3546-9A23-3A72-4B5B-76F3567615A3}"/>
              </a:ext>
            </a:extLst>
          </p:cNvPr>
          <p:cNvSpPr txBox="1"/>
          <p:nvPr/>
        </p:nvSpPr>
        <p:spPr>
          <a:xfrm>
            <a:off x="10361816" y="7393304"/>
            <a:ext cx="7334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700" dirty="0">
                <a:solidFill>
                  <a:srgbClr val="002060"/>
                </a:solidFill>
              </a:rPr>
              <a:t>EBV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EB76D6B-8A40-42CF-BA30-252681D608F2}"/>
              </a:ext>
            </a:extLst>
          </p:cNvPr>
          <p:cNvSpPr txBox="1">
            <a:spLocks/>
          </p:cNvSpPr>
          <p:nvPr/>
        </p:nvSpPr>
        <p:spPr>
          <a:xfrm>
            <a:off x="9829805" y="7866747"/>
            <a:ext cx="9082088" cy="2363100"/>
          </a:xfrm>
        </p:spPr>
        <p:txBody>
          <a:bodyPr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PT" sz="39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Bi-phenotypic</a:t>
            </a:r>
            <a:r>
              <a:rPr lang="pt-PT" sz="39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39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gastric</a:t>
            </a:r>
            <a:r>
              <a:rPr lang="pt-PT" sz="39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carcinoma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PT" sz="39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GCLS (EBV+) </a:t>
            </a:r>
            <a:r>
              <a:rPr lang="pt-PT" sz="39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pt-PT" sz="39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PT" sz="39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Tubulo-Papillary</a:t>
            </a:r>
            <a:r>
              <a:rPr lang="pt-PT" sz="39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(EBV-) </a:t>
            </a:r>
            <a:r>
              <a:rPr lang="pt-PT" sz="39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components</a:t>
            </a:r>
            <a:endParaRPr lang="pt-PT" sz="39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PT" sz="39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pt-PT" sz="39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CAFE5C4-A3C4-EB2A-AEB4-3082C0783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02" y="5341359"/>
            <a:ext cx="5102385" cy="4118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Rectangle 4">
            <a:extLst>
              <a:ext uri="{FF2B5EF4-FFF2-40B4-BE49-F238E27FC236}">
                <a16:creationId xmlns:a16="http://schemas.microsoft.com/office/drawing/2014/main" id="{C009729B-984B-9ADE-36B0-0AF7863A33DF}"/>
              </a:ext>
            </a:extLst>
          </p:cNvPr>
          <p:cNvSpPr/>
          <p:nvPr/>
        </p:nvSpPr>
        <p:spPr>
          <a:xfrm>
            <a:off x="1240821" y="4811335"/>
            <a:ext cx="4876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Shallow Whole Genome Sequencing (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sWGS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)</a:t>
            </a:r>
            <a:endParaRPr lang="pt-PT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8CC69F05-F4D9-B14A-24EA-CC125D329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031" y="7973352"/>
            <a:ext cx="4599894" cy="176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9D7FA748-7B61-AA3A-A992-434BE9714D5C}"/>
              </a:ext>
            </a:extLst>
          </p:cNvPr>
          <p:cNvSpPr/>
          <p:nvPr/>
        </p:nvSpPr>
        <p:spPr>
          <a:xfrm>
            <a:off x="6426272" y="7591707"/>
            <a:ext cx="212837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EBV read counts </a:t>
            </a:r>
          </a:p>
        </p:txBody>
      </p:sp>
    </p:spTree>
    <p:extLst>
      <p:ext uri="{BB962C8B-B14F-4D97-AF65-F5344CB8AC3E}">
        <p14:creationId xmlns:p14="http://schemas.microsoft.com/office/powerpoint/2010/main" val="234857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F9D94D9C-43C6-8227-A287-FCCC21F88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2" y="3738397"/>
            <a:ext cx="799137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160" tIns="68580" rIns="137160" bIns="6858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PT" altLang="pt-PT" sz="3200">
                <a:solidFill>
                  <a:srgbClr val="01448B"/>
                </a:solidFill>
                <a:latin typeface="+mn-lt"/>
              </a:rPr>
              <a:t>Carcinoma with Crohn’s like lymphoid reaction</a:t>
            </a:r>
          </a:p>
        </p:txBody>
      </p:sp>
      <p:pic>
        <p:nvPicPr>
          <p:cNvPr id="5" name="Imagem 8">
            <a:extLst>
              <a:ext uri="{FF2B5EF4-FFF2-40B4-BE49-F238E27FC236}">
                <a16:creationId xmlns:a16="http://schemas.microsoft.com/office/drawing/2014/main" id="{CBBBFAE0-2924-0F0F-B8E6-40C3D415ED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4" y="2518527"/>
            <a:ext cx="7781927" cy="5838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395DDB6-584F-053B-6C33-D8147C51E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3240" y="4313494"/>
            <a:ext cx="7112795" cy="5336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0E175ECA-FCBF-0A4F-286B-E7B9B2641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1804820"/>
            <a:ext cx="737541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160" tIns="68580" rIns="137160" bIns="6858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PT" altLang="pt-PT" sz="3200" dirty="0" err="1">
                <a:solidFill>
                  <a:srgbClr val="01448B"/>
                </a:solidFill>
                <a:latin typeface="+mn-lt"/>
              </a:rPr>
              <a:t>Gastric</a:t>
            </a:r>
            <a:r>
              <a:rPr lang="pt-PT" altLang="pt-PT" sz="3200" dirty="0">
                <a:solidFill>
                  <a:srgbClr val="01448B"/>
                </a:solidFill>
                <a:latin typeface="+mn-lt"/>
              </a:rPr>
              <a:t> carcinoma </a:t>
            </a:r>
            <a:r>
              <a:rPr lang="pt-PT" altLang="pt-PT" sz="3200" dirty="0" err="1">
                <a:solidFill>
                  <a:srgbClr val="01448B"/>
                </a:solidFill>
                <a:latin typeface="+mn-lt"/>
              </a:rPr>
              <a:t>with</a:t>
            </a:r>
            <a:r>
              <a:rPr lang="pt-PT" altLang="pt-PT" sz="3200" dirty="0">
                <a:solidFill>
                  <a:srgbClr val="01448B"/>
                </a:solidFill>
                <a:latin typeface="+mn-lt"/>
              </a:rPr>
              <a:t> </a:t>
            </a:r>
            <a:r>
              <a:rPr lang="pt-PT" altLang="pt-PT" sz="3200" dirty="0" err="1">
                <a:solidFill>
                  <a:srgbClr val="01448B"/>
                </a:solidFill>
                <a:latin typeface="+mn-lt"/>
              </a:rPr>
              <a:t>lymphoid</a:t>
            </a:r>
            <a:r>
              <a:rPr lang="pt-PT" altLang="pt-PT" sz="3200" dirty="0">
                <a:solidFill>
                  <a:srgbClr val="01448B"/>
                </a:solidFill>
                <a:latin typeface="+mn-lt"/>
              </a:rPr>
              <a:t> </a:t>
            </a:r>
            <a:r>
              <a:rPr lang="pt-PT" altLang="pt-PT" sz="3200" dirty="0" err="1">
                <a:solidFill>
                  <a:srgbClr val="01448B"/>
                </a:solidFill>
                <a:latin typeface="+mn-lt"/>
              </a:rPr>
              <a:t>stroma</a:t>
            </a:r>
            <a:endParaRPr lang="pt-PT" altLang="pt-PT" sz="3200" dirty="0">
              <a:solidFill>
                <a:srgbClr val="01448B"/>
              </a:solidFill>
              <a:latin typeface="+mn-lt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2D5878CF-3FB1-52E5-AD5A-BA9BA8688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139863" y="7049797"/>
            <a:ext cx="3545531" cy="24798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F082E47-D0E1-2256-ACEE-144E674E4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139863" y="4428154"/>
            <a:ext cx="3541064" cy="2477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F2E34-A6A9-8E52-46DD-5275A9C96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68727" y="6300648"/>
            <a:ext cx="1803401" cy="1231098"/>
          </a:xfrm>
          <a:prstGeom prst="rect">
            <a:avLst/>
          </a:prstGeom>
          <a:ln>
            <a:solidFill>
              <a:srgbClr val="777777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243834" tIns="121916" rIns="243834" bIns="1219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PT" altLang="pt-PT" sz="3200" dirty="0">
                <a:solidFill>
                  <a:srgbClr val="01448B"/>
                </a:solidFill>
                <a:latin typeface="Arial" pitchFamily="34" charset="0"/>
                <a:cs typeface="Arial" pitchFamily="34" charset="0"/>
              </a:rPr>
              <a:t>MLH1</a:t>
            </a:r>
          </a:p>
          <a:p>
            <a:pPr algn="ctr" eaLnBrk="1" hangingPunct="1">
              <a:defRPr/>
            </a:pPr>
            <a:r>
              <a:rPr lang="pt-PT" altLang="pt-PT" sz="3200" dirty="0">
                <a:solidFill>
                  <a:srgbClr val="01448B"/>
                </a:solidFill>
                <a:latin typeface="Arial" pitchFamily="34" charset="0"/>
                <a:cs typeface="Arial" pitchFamily="34" charset="0"/>
              </a:rPr>
              <a:t>PMS2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971C512-68C4-5AF2-B6AF-BE969D5F8A1D}"/>
              </a:ext>
            </a:extLst>
          </p:cNvPr>
          <p:cNvSpPr txBox="1"/>
          <p:nvPr/>
        </p:nvSpPr>
        <p:spPr>
          <a:xfrm>
            <a:off x="76861" y="22264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pt-PT" altLang="pt-PT" sz="4000" b="1" dirty="0" err="1">
                <a:solidFill>
                  <a:srgbClr val="476559"/>
                </a:solidFill>
                <a:latin typeface="+mn-lt"/>
              </a:rPr>
              <a:t>Gastric</a:t>
            </a:r>
            <a:r>
              <a:rPr lang="pt-PT" altLang="pt-PT" sz="4000" b="1" dirty="0">
                <a:solidFill>
                  <a:srgbClr val="476559"/>
                </a:solidFill>
                <a:latin typeface="+mn-lt"/>
              </a:rPr>
              <a:t> carcinoma </a:t>
            </a:r>
            <a:r>
              <a:rPr lang="pt-PT" altLang="pt-PT" sz="4000" b="1" dirty="0" err="1">
                <a:solidFill>
                  <a:srgbClr val="476559"/>
                </a:solidFill>
                <a:latin typeface="+mn-lt"/>
              </a:rPr>
              <a:t>with</a:t>
            </a:r>
            <a:r>
              <a:rPr lang="pt-PT" altLang="pt-PT" sz="4000" b="1" dirty="0">
                <a:solidFill>
                  <a:srgbClr val="476559"/>
                </a:solidFill>
                <a:latin typeface="+mn-lt"/>
              </a:rPr>
              <a:t> </a:t>
            </a:r>
            <a:r>
              <a:rPr lang="pt-PT" altLang="pt-PT" sz="4000" b="1" dirty="0" err="1">
                <a:solidFill>
                  <a:srgbClr val="476559"/>
                </a:solidFill>
                <a:latin typeface="+mn-lt"/>
              </a:rPr>
              <a:t>lymphoid</a:t>
            </a:r>
            <a:r>
              <a:rPr lang="pt-PT" altLang="pt-PT" sz="4000" b="1" dirty="0">
                <a:solidFill>
                  <a:srgbClr val="476559"/>
                </a:solidFill>
                <a:latin typeface="+mn-lt"/>
              </a:rPr>
              <a:t> </a:t>
            </a:r>
            <a:r>
              <a:rPr lang="pt-PT" altLang="pt-PT" sz="4000" b="1" dirty="0" err="1">
                <a:solidFill>
                  <a:srgbClr val="476559"/>
                </a:solidFill>
                <a:latin typeface="+mn-lt"/>
              </a:rPr>
              <a:t>stroma</a:t>
            </a:r>
            <a:r>
              <a:rPr lang="pt-PT" altLang="pt-PT" sz="4000" b="1" dirty="0">
                <a:solidFill>
                  <a:srgbClr val="476559"/>
                </a:solidFill>
                <a:latin typeface="+mn-lt"/>
              </a:rPr>
              <a:t> </a:t>
            </a:r>
          </a:p>
          <a:p>
            <a:pPr eaLnBrk="1" hangingPunct="1"/>
            <a:r>
              <a:rPr lang="pt-PT" altLang="pt-PT" sz="4000" b="1" dirty="0">
                <a:solidFill>
                  <a:srgbClr val="476559"/>
                </a:solidFill>
                <a:latin typeface="+mn-lt"/>
              </a:rPr>
              <a:t>(</a:t>
            </a:r>
            <a:r>
              <a:rPr lang="en-US" altLang="pt-PT" sz="4000" b="1" dirty="0">
                <a:solidFill>
                  <a:srgbClr val="476559"/>
                </a:solidFill>
                <a:latin typeface="+mn-lt"/>
              </a:rPr>
              <a:t>MSI-positive gastric cancer </a:t>
            </a:r>
            <a:r>
              <a:rPr lang="pt-PT" altLang="pt-PT" sz="4000" b="1" dirty="0">
                <a:solidFill>
                  <a:srgbClr val="476559"/>
                </a:solidFill>
                <a:latin typeface="+mn-lt"/>
              </a:rPr>
              <a:t>)</a:t>
            </a:r>
            <a:endParaRPr lang="pt-PT" sz="3600" b="1" dirty="0">
              <a:solidFill>
                <a:srgbClr val="4765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40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3">
            <a:extLst>
              <a:ext uri="{FF2B5EF4-FFF2-40B4-BE49-F238E27FC236}">
                <a16:creationId xmlns:a16="http://schemas.microsoft.com/office/drawing/2014/main" id="{FC96E4E2-5E08-C4D4-DAA8-B66E32566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6827" y="1074605"/>
            <a:ext cx="10325100" cy="6149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ixaDeTexto 1">
            <a:extLst>
              <a:ext uri="{FF2B5EF4-FFF2-40B4-BE49-F238E27FC236}">
                <a16:creationId xmlns:a16="http://schemas.microsoft.com/office/drawing/2014/main" id="{18BF86B8-17FE-D9AF-FDCF-6E8B551CC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2" y="9799505"/>
            <a:ext cx="13750926" cy="52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pt-PT" sz="2801" dirty="0">
                <a:solidFill>
                  <a:schemeClr val="bg1"/>
                </a:solidFill>
              </a:rPr>
              <a:t>Silva JR </a:t>
            </a:r>
            <a:r>
              <a:rPr lang="en-US" altLang="pt-PT" sz="2801" i="1" dirty="0">
                <a:solidFill>
                  <a:schemeClr val="bg1"/>
                </a:solidFill>
              </a:rPr>
              <a:t>et a</a:t>
            </a:r>
            <a:r>
              <a:rPr lang="en-US" altLang="pt-PT" sz="2801" dirty="0">
                <a:solidFill>
                  <a:schemeClr val="bg1"/>
                </a:solidFill>
              </a:rPr>
              <a:t>l: American </a:t>
            </a:r>
            <a:r>
              <a:rPr lang="en-US" altLang="pt-PT" sz="2801" dirty="0">
                <a:solidFill>
                  <a:schemeClr val="bg1"/>
                </a:solidFill>
                <a:latin typeface="+mn-lt"/>
              </a:rPr>
              <a:t>Journal</a:t>
            </a:r>
            <a:r>
              <a:rPr lang="en-US" altLang="pt-PT" sz="2801" dirty="0">
                <a:solidFill>
                  <a:schemeClr val="bg1"/>
                </a:solidFill>
              </a:rPr>
              <a:t> of Surgical Pathology (2023), 47(9):990. </a:t>
            </a:r>
            <a:endParaRPr lang="pt-PT" altLang="pt-PT" sz="2801" dirty="0">
              <a:solidFill>
                <a:schemeClr val="bg1"/>
              </a:solidFill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B78E9490-84FB-8D0B-863B-C91AF0697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7367552"/>
            <a:ext cx="1110297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pt-PT" sz="3200" dirty="0">
                <a:solidFill>
                  <a:srgbClr val="01448B"/>
                </a:solidFill>
                <a:latin typeface="+mn-lt"/>
              </a:rPr>
              <a:t>    In surgical specimens, the morphological features predictive of </a:t>
            </a:r>
          </a:p>
          <a:p>
            <a:pPr eaLnBrk="1" hangingPunct="1"/>
            <a:r>
              <a:rPr lang="en-US" altLang="pt-PT" sz="3200" dirty="0">
                <a:solidFill>
                  <a:srgbClr val="01448B"/>
                </a:solidFill>
                <a:latin typeface="+mn-lt"/>
              </a:rPr>
              <a:t>MSI included the presence of solid and/or mucinous components </a:t>
            </a:r>
          </a:p>
          <a:p>
            <a:pPr eaLnBrk="1" hangingPunct="1"/>
            <a:r>
              <a:rPr lang="en-US" altLang="pt-PT" sz="3200" dirty="0">
                <a:solidFill>
                  <a:srgbClr val="01448B"/>
                </a:solidFill>
                <a:latin typeface="+mn-lt"/>
              </a:rPr>
              <a:t>(P=0.034 and P&lt;0.001) and the presence of neutrophil-rich stroma, distant from tumor ulceration/ perforation (P&lt; 0.001).</a:t>
            </a:r>
          </a:p>
        </p:txBody>
      </p:sp>
      <p:pic>
        <p:nvPicPr>
          <p:cNvPr id="8" name="Imagem 3">
            <a:extLst>
              <a:ext uri="{FF2B5EF4-FFF2-40B4-BE49-F238E27FC236}">
                <a16:creationId xmlns:a16="http://schemas.microsoft.com/office/drawing/2014/main" id="{EA2E7EDC-5B62-AEB1-8667-E4C611267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941176" y="3335205"/>
            <a:ext cx="5410200" cy="61150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cxnSp>
        <p:nvCxnSpPr>
          <p:cNvPr id="9" name="Straight Arrow Connector 5">
            <a:extLst>
              <a:ext uri="{FF2B5EF4-FFF2-40B4-BE49-F238E27FC236}">
                <a16:creationId xmlns:a16="http://schemas.microsoft.com/office/drawing/2014/main" id="{96AC1925-BB8F-4940-7535-E95D8687DF0E}"/>
              </a:ext>
            </a:extLst>
          </p:cNvPr>
          <p:cNvCxnSpPr/>
          <p:nvPr/>
        </p:nvCxnSpPr>
        <p:spPr>
          <a:xfrm flipH="1" flipV="1">
            <a:off x="4822828" y="6935656"/>
            <a:ext cx="1441451" cy="1152524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12">
            <a:extLst>
              <a:ext uri="{FF2B5EF4-FFF2-40B4-BE49-F238E27FC236}">
                <a16:creationId xmlns:a16="http://schemas.microsoft.com/office/drawing/2014/main" id="{D8FEC844-0842-6B47-4926-43D3335C62A0}"/>
              </a:ext>
            </a:extLst>
          </p:cNvPr>
          <p:cNvCxnSpPr>
            <a:cxnSpLocks/>
          </p:cNvCxnSpPr>
          <p:nvPr/>
        </p:nvCxnSpPr>
        <p:spPr>
          <a:xfrm flipV="1">
            <a:off x="8423923" y="6592756"/>
            <a:ext cx="412106" cy="1495424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7">
            <a:extLst>
              <a:ext uri="{FF2B5EF4-FFF2-40B4-BE49-F238E27FC236}">
                <a16:creationId xmlns:a16="http://schemas.microsoft.com/office/drawing/2014/main" id="{68D344C4-89AD-1005-3C8D-B5F7789C57B6}"/>
              </a:ext>
            </a:extLst>
          </p:cNvPr>
          <p:cNvCxnSpPr/>
          <p:nvPr/>
        </p:nvCxnSpPr>
        <p:spPr>
          <a:xfrm flipV="1">
            <a:off x="10242551" y="6072056"/>
            <a:ext cx="2698751" cy="2444750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ixaDeTexto 1">
            <a:extLst>
              <a:ext uri="{FF2B5EF4-FFF2-40B4-BE49-F238E27FC236}">
                <a16:creationId xmlns:a16="http://schemas.microsoft.com/office/drawing/2014/main" id="{0BBBDB0E-7285-59B7-8B34-D5F6C6219B22}"/>
              </a:ext>
            </a:extLst>
          </p:cNvPr>
          <p:cNvSpPr txBox="1"/>
          <p:nvPr/>
        </p:nvSpPr>
        <p:spPr>
          <a:xfrm>
            <a:off x="14074854" y="9740042"/>
            <a:ext cx="3276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>
                <a:solidFill>
                  <a:schemeClr val="tx2"/>
                </a:solidFill>
              </a:rPr>
              <a:t>Am</a:t>
            </a:r>
            <a:r>
              <a:rPr lang="pt-PT" sz="2400" dirty="0">
                <a:solidFill>
                  <a:schemeClr val="tx2"/>
                </a:solidFill>
              </a:rPr>
              <a:t> J </a:t>
            </a:r>
            <a:r>
              <a:rPr lang="pt-PT" sz="2400" dirty="0" err="1">
                <a:solidFill>
                  <a:schemeClr val="tx2"/>
                </a:solidFill>
              </a:rPr>
              <a:t>Surg</a:t>
            </a:r>
            <a:r>
              <a:rPr lang="pt-PT" sz="2400" dirty="0">
                <a:solidFill>
                  <a:schemeClr val="tx2"/>
                </a:solidFill>
              </a:rPr>
              <a:t> </a:t>
            </a:r>
            <a:r>
              <a:rPr lang="pt-PT" sz="2400" dirty="0" err="1">
                <a:solidFill>
                  <a:schemeClr val="tx2"/>
                </a:solidFill>
              </a:rPr>
              <a:t>Pathol</a:t>
            </a:r>
            <a:r>
              <a:rPr lang="pt-PT" sz="2400" dirty="0">
                <a:solidFill>
                  <a:schemeClr val="tx2"/>
                </a:solidFill>
              </a:rPr>
              <a:t>, 2023 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DB47FF38-8528-F50A-3431-678D1A2B0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7015"/>
            <a:ext cx="128174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PT" altLang="pt-PT" sz="4400" dirty="0" err="1">
                <a:solidFill>
                  <a:srgbClr val="476559"/>
                </a:solidFill>
                <a:latin typeface="+mn-lt"/>
              </a:rPr>
              <a:t>Microssatellite</a:t>
            </a:r>
            <a:r>
              <a:rPr lang="pt-PT" altLang="pt-PT" sz="4400" dirty="0">
                <a:solidFill>
                  <a:srgbClr val="476559"/>
                </a:solidFill>
                <a:latin typeface="+mn-lt"/>
              </a:rPr>
              <a:t> </a:t>
            </a:r>
            <a:r>
              <a:rPr lang="pt-PT" altLang="pt-PT" sz="4400" dirty="0" err="1">
                <a:solidFill>
                  <a:srgbClr val="476559"/>
                </a:solidFill>
                <a:latin typeface="+mn-lt"/>
              </a:rPr>
              <a:t>instability</a:t>
            </a:r>
            <a:r>
              <a:rPr lang="pt-PT" altLang="pt-PT" sz="4400" dirty="0">
                <a:solidFill>
                  <a:srgbClr val="476559"/>
                </a:solidFill>
                <a:latin typeface="+mn-lt"/>
              </a:rPr>
              <a:t> </a:t>
            </a:r>
            <a:r>
              <a:rPr lang="pt-PT" altLang="pt-PT" sz="4400" dirty="0" err="1">
                <a:solidFill>
                  <a:srgbClr val="476559"/>
                </a:solidFill>
                <a:latin typeface="+mn-lt"/>
              </a:rPr>
              <a:t>prediction</a:t>
            </a:r>
            <a:r>
              <a:rPr lang="pt-PT" altLang="pt-PT" sz="4400" dirty="0">
                <a:solidFill>
                  <a:srgbClr val="476559"/>
                </a:solidFill>
                <a:latin typeface="+mn-lt"/>
              </a:rPr>
              <a:t> in </a:t>
            </a:r>
            <a:r>
              <a:rPr lang="pt-PT" altLang="pt-PT" sz="4400" b="1" dirty="0" err="1">
                <a:solidFill>
                  <a:srgbClr val="476559"/>
                </a:solidFill>
                <a:latin typeface="+mn-lt"/>
              </a:rPr>
              <a:t>gastric</a:t>
            </a:r>
            <a:r>
              <a:rPr lang="pt-PT" altLang="pt-PT" sz="4400" b="1" dirty="0">
                <a:solidFill>
                  <a:srgbClr val="476559"/>
                </a:solidFill>
                <a:latin typeface="+mn-lt"/>
              </a:rPr>
              <a:t> </a:t>
            </a:r>
            <a:r>
              <a:rPr lang="pt-PT" altLang="pt-PT" sz="4400" b="1" dirty="0" err="1">
                <a:solidFill>
                  <a:srgbClr val="476559"/>
                </a:solidFill>
                <a:latin typeface="+mn-lt"/>
              </a:rPr>
              <a:t>cancer</a:t>
            </a:r>
            <a:endParaRPr lang="pt-PT" altLang="pt-PT" sz="4400" b="1" dirty="0">
              <a:solidFill>
                <a:srgbClr val="4765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5928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2A3ACA0-888E-2FD1-1F96-E91C42EDE7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49"/>
          <a:stretch/>
        </p:blipFill>
        <p:spPr>
          <a:xfrm>
            <a:off x="4823521" y="1110661"/>
            <a:ext cx="9688421" cy="853756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D23620A-C634-EFCD-9874-7E3BF1542B23}"/>
              </a:ext>
            </a:extLst>
          </p:cNvPr>
          <p:cNvSpPr txBox="1"/>
          <p:nvPr/>
        </p:nvSpPr>
        <p:spPr>
          <a:xfrm>
            <a:off x="14294325" y="9379608"/>
            <a:ext cx="3874806" cy="415496"/>
          </a:xfrm>
          <a:prstGeom prst="rect">
            <a:avLst/>
          </a:prstGeom>
          <a:noFill/>
        </p:spPr>
        <p:txBody>
          <a:bodyPr wrap="square" lIns="137159" tIns="68579" rIns="137159" bIns="68579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prstClr val="black"/>
                </a:solidFill>
              </a:rPr>
              <a:t>Pietrantonio F et al. J Clin Oncol. 2019</a:t>
            </a:r>
            <a:endParaRPr lang="pt-PT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3B05B5-7057-EC16-3398-E693B566C637}"/>
              </a:ext>
            </a:extLst>
          </p:cNvPr>
          <p:cNvSpPr/>
          <p:nvPr/>
        </p:nvSpPr>
        <p:spPr>
          <a:xfrm>
            <a:off x="344048" y="9245788"/>
            <a:ext cx="48103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MAGIC, CLASSIC, ARTIST, and ITACA-S</a:t>
            </a:r>
            <a:endParaRPr lang="pt-PT" sz="2400" dirty="0">
              <a:solidFill>
                <a:srgbClr val="002060"/>
              </a:solidFill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70D65D1-7505-9079-5092-FDFE7C192788}"/>
              </a:ext>
            </a:extLst>
          </p:cNvPr>
          <p:cNvSpPr txBox="1"/>
          <p:nvPr/>
        </p:nvSpPr>
        <p:spPr>
          <a:xfrm>
            <a:off x="344048" y="5039272"/>
            <a:ext cx="5352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 to </a:t>
            </a:r>
            <a:r>
              <a:rPr lang="pt-PT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Chemotherapy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C26641-D58B-5B7B-F350-BFC3B2B6498B}"/>
              </a:ext>
            </a:extLst>
          </p:cNvPr>
          <p:cNvSpPr txBox="1"/>
          <p:nvPr/>
        </p:nvSpPr>
        <p:spPr>
          <a:xfrm>
            <a:off x="3383362" y="1222839"/>
            <a:ext cx="1991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Prognosis</a:t>
            </a:r>
            <a:endParaRPr lang="pt-PT" sz="3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4ECBB745-F3ED-0D42-9D30-DAB9F6D6094D}"/>
              </a:ext>
            </a:extLst>
          </p:cNvPr>
          <p:cNvSpPr/>
          <p:nvPr/>
        </p:nvSpPr>
        <p:spPr>
          <a:xfrm>
            <a:off x="13464481" y="5664760"/>
            <a:ext cx="41764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err="1">
                <a:solidFill>
                  <a:schemeClr val="accent2">
                    <a:lumMod val="75000"/>
                  </a:schemeClr>
                </a:solidFill>
              </a:rPr>
              <a:t>Peri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-operative </a:t>
            </a:r>
            <a:r>
              <a:rPr lang="en-US" sz="3000" dirty="0" err="1">
                <a:solidFill>
                  <a:schemeClr val="accent2">
                    <a:lumMod val="75000"/>
                  </a:schemeClr>
                </a:solidFill>
              </a:rPr>
              <a:t>ChT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 in MSI-high gastric cancer is still debated</a:t>
            </a:r>
            <a:endParaRPr lang="pt-PT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Marcador de Posição de Conteúdo 1">
            <a:extLst>
              <a:ext uri="{FF2B5EF4-FFF2-40B4-BE49-F238E27FC236}">
                <a16:creationId xmlns:a16="http://schemas.microsoft.com/office/drawing/2014/main" id="{45383164-8D6C-D526-F9A9-C0FFA98EA840}"/>
              </a:ext>
            </a:extLst>
          </p:cNvPr>
          <p:cNvSpPr txBox="1">
            <a:spLocks/>
          </p:cNvSpPr>
          <p:nvPr/>
        </p:nvSpPr>
        <p:spPr>
          <a:xfrm>
            <a:off x="101140" y="327489"/>
            <a:ext cx="16130588" cy="895350"/>
          </a:xfrm>
          <a:prstGeom prst="rect">
            <a:avLst/>
          </a:prstGeom>
        </p:spPr>
        <p:txBody>
          <a:bodyPr lIns="137154" tIns="68579" rIns="137154" bIns="68579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35000"/>
              <a:buFont typeface="Wingdings" panose="05000000000000000000" pitchFamily="2" charset="2"/>
              <a:buChar char="u"/>
              <a:defRPr sz="2000" kern="1200">
                <a:solidFill>
                  <a:schemeClr val="tx1"/>
                </a:solidFill>
                <a:latin typeface="Arial Narrow"/>
                <a:ea typeface="MS PGothic" pitchFamily="34" charset="-128"/>
                <a:cs typeface="Arial Narrow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4F27"/>
              </a:buClr>
              <a:buSzPct val="35000"/>
              <a:buFont typeface="Wingdings" panose="05000000000000000000" pitchFamily="2" charset="2"/>
              <a:buChar char="u"/>
              <a:defRPr sz="2000" kern="1200">
                <a:solidFill>
                  <a:srgbClr val="1C4F27"/>
                </a:solidFill>
                <a:latin typeface="Arial Narrow"/>
                <a:ea typeface="MS PGothic" pitchFamily="34" charset="-128"/>
                <a:cs typeface="Arial Narrow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7E26"/>
              </a:buClr>
              <a:buSzPct val="35000"/>
              <a:buFont typeface="Wingdings" panose="05000000000000000000" pitchFamily="2" charset="2"/>
              <a:buChar char="u"/>
              <a:defRPr sz="2000" kern="1200">
                <a:solidFill>
                  <a:srgbClr val="6B7E26"/>
                </a:solidFill>
                <a:latin typeface="Arial Narrow"/>
                <a:ea typeface="MS PGothic" pitchFamily="34" charset="-128"/>
                <a:cs typeface="Arial Narrow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pt-PT" altLang="pt-PT" sz="4000" b="1" dirty="0" err="1">
                <a:solidFill>
                  <a:srgbClr val="476559"/>
                </a:solidFill>
                <a:latin typeface="Calibri"/>
                <a:cs typeface="Helvetica" panose="020B0604020202020204" pitchFamily="34" charset="0"/>
              </a:rPr>
              <a:t>Impact</a:t>
            </a:r>
            <a:r>
              <a:rPr lang="pt-PT" altLang="pt-PT" sz="4000" b="1" dirty="0">
                <a:solidFill>
                  <a:srgbClr val="476559"/>
                </a:solidFill>
                <a:latin typeface="Calibri"/>
                <a:cs typeface="Helvetica" panose="020B0604020202020204" pitchFamily="34" charset="0"/>
              </a:rPr>
              <a:t> </a:t>
            </a:r>
            <a:r>
              <a:rPr lang="pt-PT" altLang="pt-PT" sz="4000" b="1" dirty="0" err="1">
                <a:solidFill>
                  <a:srgbClr val="476559"/>
                </a:solidFill>
                <a:latin typeface="Calibri"/>
                <a:cs typeface="Helvetica" panose="020B0604020202020204" pitchFamily="34" charset="0"/>
              </a:rPr>
              <a:t>of</a:t>
            </a:r>
            <a:r>
              <a:rPr lang="pt-PT" altLang="pt-PT" sz="4000" b="1" dirty="0">
                <a:solidFill>
                  <a:srgbClr val="476559"/>
                </a:solidFill>
                <a:latin typeface="Calibri"/>
                <a:cs typeface="Helvetica" panose="020B0604020202020204" pitchFamily="34" charset="0"/>
              </a:rPr>
              <a:t> MSI-H </a:t>
            </a:r>
            <a:r>
              <a:rPr lang="pt-PT" altLang="pt-PT" sz="4000" b="1" i="1" dirty="0">
                <a:solidFill>
                  <a:srgbClr val="476559"/>
                </a:solidFill>
                <a:latin typeface="Calibri"/>
                <a:cs typeface="Helvetica" panose="020B0604020202020204" pitchFamily="34" charset="0"/>
              </a:rPr>
              <a:t>status</a:t>
            </a:r>
            <a:r>
              <a:rPr lang="pt-PT" altLang="pt-PT" sz="4000" b="1" dirty="0">
                <a:solidFill>
                  <a:srgbClr val="476559"/>
                </a:solidFill>
                <a:latin typeface="Calibri"/>
                <a:cs typeface="Helvetica" panose="020B0604020202020204" pitchFamily="34" charset="0"/>
              </a:rPr>
              <a:t> in response to standard </a:t>
            </a:r>
            <a:r>
              <a:rPr lang="pt-PT" altLang="pt-PT" sz="4000" b="1" dirty="0" err="1">
                <a:solidFill>
                  <a:srgbClr val="476559"/>
                </a:solidFill>
                <a:latin typeface="Calibri"/>
                <a:cs typeface="Helvetica" panose="020B0604020202020204" pitchFamily="34" charset="0"/>
              </a:rPr>
              <a:t>chemotherapy</a:t>
            </a:r>
            <a:endParaRPr lang="pt-PT" altLang="pt-PT" sz="4000" b="1" dirty="0">
              <a:solidFill>
                <a:srgbClr val="476559"/>
              </a:solidFill>
              <a:latin typeface="Calibri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73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Slide </a:t>
            </a:r>
            <a:r>
              <a:rPr lang="pt-BR" dirty="0" err="1"/>
              <a:t>Title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82BC6C-A08E-A4FC-5C52-457A46E23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10" y="227237"/>
            <a:ext cx="6878028" cy="478252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9E8995B1-D046-89E1-8940-EE6BB4A07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069" y="190937"/>
            <a:ext cx="6792040" cy="481882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F22FC56-B294-8A92-2D03-1D8DF84D8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10" y="5377414"/>
            <a:ext cx="6878028" cy="47293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5D102ED8-65CC-BCBD-4533-930EC2096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900" y="5377414"/>
            <a:ext cx="6858446" cy="47293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47122CC5-3C37-0AC5-EBB6-CFB159386A70}"/>
              </a:ext>
            </a:extLst>
          </p:cNvPr>
          <p:cNvSpPr/>
          <p:nvPr/>
        </p:nvSpPr>
        <p:spPr>
          <a:xfrm>
            <a:off x="11519761" y="7702705"/>
            <a:ext cx="6387231" cy="23394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dirty="0"/>
              <a:t>In </a:t>
            </a:r>
            <a:r>
              <a:rPr lang="en-US" sz="3200" dirty="0" err="1"/>
              <a:t>coclusion</a:t>
            </a:r>
            <a:r>
              <a:rPr lang="en-US" sz="3200" dirty="0"/>
              <a:t>: </a:t>
            </a:r>
            <a:endParaRPr lang="en-US" sz="2801" dirty="0"/>
          </a:p>
          <a:p>
            <a:pPr marL="342891" indent="-342891">
              <a:buFont typeface="Arial" pitchFamily="34" charset="0"/>
              <a:buChar char="•"/>
            </a:pPr>
            <a:r>
              <a:rPr lang="en-US" sz="2801" dirty="0" err="1"/>
              <a:t>Favourable</a:t>
            </a:r>
            <a:r>
              <a:rPr lang="en-US" sz="2801" dirty="0"/>
              <a:t> prognostic value of MSI was only seen in females. </a:t>
            </a:r>
          </a:p>
          <a:p>
            <a:pPr marL="342891" indent="-342891">
              <a:buFont typeface="Arial" pitchFamily="34" charset="0"/>
              <a:buChar char="•"/>
            </a:pPr>
            <a:r>
              <a:rPr lang="en-US" sz="2801" dirty="0"/>
              <a:t>Sex differences in prognosis and treatment effects in oncology.</a:t>
            </a:r>
            <a:r>
              <a:rPr lang="en-US" sz="3000" dirty="0"/>
              <a:t> </a:t>
            </a:r>
            <a:endParaRPr lang="pt-PT" sz="2801" dirty="0"/>
          </a:p>
        </p:txBody>
      </p:sp>
    </p:spTree>
    <p:extLst>
      <p:ext uri="{BB962C8B-B14F-4D97-AF65-F5344CB8AC3E}">
        <p14:creationId xmlns:p14="http://schemas.microsoft.com/office/powerpoint/2010/main" val="258290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31D383-4C3A-423E-93DC-FECFFE8E0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904" y="1835483"/>
            <a:ext cx="16204082" cy="75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B35D0C-B6FE-BC7D-D210-74DA76DBA87A}"/>
              </a:ext>
            </a:extLst>
          </p:cNvPr>
          <p:cNvSpPr/>
          <p:nvPr/>
        </p:nvSpPr>
        <p:spPr>
          <a:xfrm>
            <a:off x="11813968" y="9471052"/>
            <a:ext cx="412324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100" dirty="0">
                <a:solidFill>
                  <a:srgbClr val="002060"/>
                </a:solidFill>
              </a:rPr>
              <a:t>Do Nascimento C </a:t>
            </a:r>
            <a:r>
              <a:rPr lang="pt-PT" sz="2100" i="1" dirty="0">
                <a:solidFill>
                  <a:srgbClr val="002060"/>
                </a:solidFill>
              </a:rPr>
              <a:t>et al </a:t>
            </a:r>
            <a:r>
              <a:rPr lang="pt-PT" sz="2100" dirty="0">
                <a:solidFill>
                  <a:srgbClr val="002060"/>
                </a:solidFill>
              </a:rPr>
              <a:t>Cancers 2023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5C66979-B3EB-1E7D-5153-134787819B28}"/>
              </a:ext>
            </a:extLst>
          </p:cNvPr>
          <p:cNvSpPr/>
          <p:nvPr/>
        </p:nvSpPr>
        <p:spPr>
          <a:xfrm rot="20571702">
            <a:off x="2935838" y="4840256"/>
            <a:ext cx="13360658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1F497D"/>
                </a:solidFill>
              </a:rPr>
              <a:t>Favourable</a:t>
            </a:r>
            <a:r>
              <a:rPr lang="en-US" sz="4800" dirty="0">
                <a:solidFill>
                  <a:srgbClr val="1F497D"/>
                </a:solidFill>
              </a:rPr>
              <a:t> prognostic value of MSI was only seen in females.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523A0FA-C705-EFCD-EB54-284D3D4BA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344" y="1374697"/>
            <a:ext cx="1130642" cy="196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EDCA163D-7A43-4F3D-B773-3874A7F4D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858" y="1404131"/>
            <a:ext cx="1082663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983068CF-63EB-7C9C-C130-FC98C4A8870C}"/>
              </a:ext>
            </a:extLst>
          </p:cNvPr>
          <p:cNvSpPr/>
          <p:nvPr/>
        </p:nvSpPr>
        <p:spPr>
          <a:xfrm>
            <a:off x="0" y="-23747"/>
            <a:ext cx="14545614" cy="1323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1" b="1" dirty="0">
                <a:solidFill>
                  <a:srgbClr val="476559"/>
                </a:solidFill>
              </a:rPr>
              <a:t>The experience of our group</a:t>
            </a:r>
          </a:p>
          <a:p>
            <a:r>
              <a:rPr lang="en-US" sz="4001" b="1" dirty="0">
                <a:solidFill>
                  <a:srgbClr val="476559"/>
                </a:solidFill>
              </a:rPr>
              <a:t>Sex differences in prognosis and treatment effects in oncology</a:t>
            </a:r>
            <a:endParaRPr lang="pt-PT" sz="4001" b="1" dirty="0">
              <a:solidFill>
                <a:srgbClr val="4765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47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8888FD-0607-C1DE-E811-179F614E7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9"/>
          <a:stretch/>
        </p:blipFill>
        <p:spPr bwMode="auto">
          <a:xfrm>
            <a:off x="3427190" y="2327840"/>
            <a:ext cx="11143385" cy="6146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ECA25D2E-5757-55C6-76F8-FBD8F65DFDD6}"/>
              </a:ext>
            </a:extLst>
          </p:cNvPr>
          <p:cNvSpPr/>
          <p:nvPr/>
        </p:nvSpPr>
        <p:spPr>
          <a:xfrm>
            <a:off x="4080822" y="1411964"/>
            <a:ext cx="999748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dirty="0">
                <a:solidFill>
                  <a:srgbClr val="1F497D"/>
                </a:solidFill>
              </a:rPr>
              <a:t>Gastric adenocarcinoma of fundic-gland type</a:t>
            </a:r>
            <a:endParaRPr lang="pt-PT" sz="4200" dirty="0">
              <a:solidFill>
                <a:srgbClr val="1F497D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2CE5719-F3FF-0A5F-B59F-FEB3A37306B6}"/>
              </a:ext>
            </a:extLst>
          </p:cNvPr>
          <p:cNvSpPr/>
          <p:nvPr/>
        </p:nvSpPr>
        <p:spPr>
          <a:xfrm>
            <a:off x="3427190" y="8474588"/>
            <a:ext cx="111433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The </a:t>
            </a:r>
            <a:r>
              <a:rPr lang="en-US" sz="3600" dirty="0" err="1">
                <a:solidFill>
                  <a:schemeClr val="tx2"/>
                </a:solidFill>
              </a:rPr>
              <a:t>tumour</a:t>
            </a:r>
            <a:r>
              <a:rPr lang="en-US" sz="3600" dirty="0">
                <a:solidFill>
                  <a:schemeClr val="tx2"/>
                </a:solidFill>
              </a:rPr>
              <a:t> consists of irregular architectures, such as tubular fusion and lateral expansion of glands.</a:t>
            </a:r>
          </a:p>
        </p:txBody>
      </p:sp>
      <p:sp>
        <p:nvSpPr>
          <p:cNvPr id="8" name="CaixaDeTexto 5">
            <a:extLst>
              <a:ext uri="{FF2B5EF4-FFF2-40B4-BE49-F238E27FC236}">
                <a16:creationId xmlns:a16="http://schemas.microsoft.com/office/drawing/2014/main" id="{287D9790-8E8A-893B-41C8-7B45692E6BF2}"/>
              </a:ext>
            </a:extLst>
          </p:cNvPr>
          <p:cNvSpPr txBox="1">
            <a:spLocks noChangeArrowheads="1"/>
          </p:cNvSpPr>
          <p:nvPr/>
        </p:nvSpPr>
        <p:spPr bwMode="auto">
          <a:xfrm rot="19531628">
            <a:off x="5505319" y="4612586"/>
            <a:ext cx="6614369" cy="106182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7157" tIns="68579" rIns="137157" bIns="6857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842E24"/>
              </a:buClr>
              <a:buSzPct val="12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842E24"/>
              </a:buClr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842E24"/>
              </a:buClr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842E24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842E24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42E24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42E24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42E24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42E24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PT" altLang="pt-PT" sz="6000" dirty="0">
                <a:solidFill>
                  <a:srgbClr val="1F497D"/>
                </a:solidFill>
                <a:latin typeface="+mn-lt"/>
                <a:ea typeface="MS PGothic" panose="020B0600070205080204" pitchFamily="34" charset="-128"/>
                <a:cs typeface="Helvetica" panose="020B0604020202020204" pitchFamily="34" charset="0"/>
              </a:rPr>
              <a:t>Very good prognosis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7140ED4C-6BB8-E006-27C3-56FADF289E85}"/>
              </a:ext>
            </a:extLst>
          </p:cNvPr>
          <p:cNvSpPr txBox="1">
            <a:spLocks/>
          </p:cNvSpPr>
          <p:nvPr/>
        </p:nvSpPr>
        <p:spPr>
          <a:xfrm>
            <a:off x="133350" y="0"/>
            <a:ext cx="128968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371600" rtl="0" eaLnBrk="1" latinLnBrk="0" hangingPunct="1">
              <a:lnSpc>
                <a:spcPts val="9200"/>
              </a:lnSpc>
              <a:spcBef>
                <a:spcPct val="0"/>
              </a:spcBef>
              <a:buNone/>
              <a:defRPr sz="7000" kern="1200" cap="none" baseline="0">
                <a:solidFill>
                  <a:srgbClr val="476559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pt-PT" altLang="pt-PT" sz="44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Tumours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Digestive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pt-PT" altLang="pt-PT" sz="3600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dirty="0" err="1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edition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2019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62208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02A35F7-00BF-EA9B-9E67-3342294E8CDC}"/>
              </a:ext>
            </a:extLst>
          </p:cNvPr>
          <p:cNvSpPr/>
          <p:nvPr/>
        </p:nvSpPr>
        <p:spPr>
          <a:xfrm>
            <a:off x="11389522" y="6938978"/>
            <a:ext cx="6474791" cy="2908489"/>
          </a:xfrm>
          <a:prstGeom prst="rect">
            <a:avLst/>
          </a:prstGeom>
          <a:ln>
            <a:solidFill>
              <a:srgbClr val="77777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37160" tIns="68580" rIns="137160" bIns="68580">
            <a:spAutoFit/>
          </a:bodyPr>
          <a:lstStyle/>
          <a:p>
            <a:pPr algn="ctr" defTabSz="685800">
              <a:defRPr/>
            </a:pPr>
            <a:r>
              <a:rPr lang="en-US" sz="3600" dirty="0">
                <a:solidFill>
                  <a:srgbClr val="1B3F6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Genetically distinct group of tumors with </a:t>
            </a:r>
            <a:r>
              <a:rPr lang="en-US" sz="3600" b="1" i="1" dirty="0">
                <a:solidFill>
                  <a:srgbClr val="1B3F6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RHOA</a:t>
            </a:r>
            <a:r>
              <a:rPr lang="en-US" sz="3600" b="1" dirty="0">
                <a:solidFill>
                  <a:srgbClr val="1B3F6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mutations</a:t>
            </a:r>
          </a:p>
          <a:p>
            <a:pPr algn="ctr" defTabSz="685800">
              <a:defRPr/>
            </a:pPr>
            <a:r>
              <a:rPr lang="en-US" sz="3600" b="1" dirty="0">
                <a:solidFill>
                  <a:srgbClr val="1B3F6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3600" b="1" i="1" dirty="0">
                <a:solidFill>
                  <a:srgbClr val="1B3F6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CLDN18-ARHGAP</a:t>
            </a:r>
            <a:r>
              <a:rPr lang="en-US" sz="3600" i="1" dirty="0">
                <a:solidFill>
                  <a:srgbClr val="1B3F6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solidFill>
                  <a:srgbClr val="1B3F6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fusions, which 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en-US" sz="3600" dirty="0">
                <a:solidFill>
                  <a:srgbClr val="1B3F6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thought to be </a:t>
            </a:r>
            <a:r>
              <a:rPr lang="en-US" sz="3600" b="1" dirty="0">
                <a:solidFill>
                  <a:srgbClr val="1B3F6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specific to diffuse-type  gastric cancers.</a:t>
            </a:r>
            <a:endParaRPr lang="pt-PT" sz="3600" b="1" dirty="0">
              <a:solidFill>
                <a:srgbClr val="1B3F6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m 3">
            <a:extLst>
              <a:ext uri="{FF2B5EF4-FFF2-40B4-BE49-F238E27FC236}">
                <a16:creationId xmlns:a16="http://schemas.microsoft.com/office/drawing/2014/main" id="{388B393B-B2A8-D5D6-62AA-15F00CCEB7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2"/>
          <a:stretch/>
        </p:blipFill>
        <p:spPr bwMode="auto">
          <a:xfrm>
            <a:off x="10026598" y="2140748"/>
            <a:ext cx="6350795" cy="4620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2FE8431-2A76-92E4-80F2-A0A6CB24D5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770" t="9040" r="23197" b="47420"/>
          <a:stretch/>
        </p:blipFill>
        <p:spPr>
          <a:xfrm>
            <a:off x="277288" y="1877679"/>
            <a:ext cx="3012623" cy="3463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987F2B7-D8DC-9672-93B8-E3833637DE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069" t="17610" r="25358" b="67203"/>
          <a:stretch/>
        </p:blipFill>
        <p:spPr>
          <a:xfrm>
            <a:off x="473531" y="6893682"/>
            <a:ext cx="10646228" cy="3279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7E93FC9-27EA-904E-012E-FEDAF2B2DC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2" t="4025" r="21427" b="61422"/>
          <a:stretch/>
        </p:blipFill>
        <p:spPr>
          <a:xfrm>
            <a:off x="15021785" y="1926647"/>
            <a:ext cx="2925192" cy="3508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8D1D0C4-8644-42A8-401D-DB60F02A3A6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5" b="10169"/>
          <a:stretch/>
        </p:blipFill>
        <p:spPr>
          <a:xfrm>
            <a:off x="2212526" y="2130355"/>
            <a:ext cx="7707086" cy="4702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DF3701E-622A-D8E6-3C24-E95E449B46B7}"/>
              </a:ext>
            </a:extLst>
          </p:cNvPr>
          <p:cNvSpPr txBox="1"/>
          <p:nvPr/>
        </p:nvSpPr>
        <p:spPr>
          <a:xfrm>
            <a:off x="183757" y="133357"/>
            <a:ext cx="17814470" cy="124649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defTabSz="685800">
              <a:defRPr/>
            </a:pPr>
            <a:r>
              <a:rPr lang="pt-PT" sz="3600" b="1" dirty="0" err="1">
                <a:solidFill>
                  <a:srgbClr val="4765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Crawling-like</a:t>
            </a:r>
            <a:r>
              <a:rPr lang="pt-PT" sz="3600" b="1" dirty="0">
                <a:solidFill>
                  <a:srgbClr val="4765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3600" b="1" dirty="0" err="1">
                <a:solidFill>
                  <a:srgbClr val="4765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adenocarcimoma</a:t>
            </a:r>
            <a:r>
              <a:rPr lang="pt-PT" sz="3600" dirty="0">
                <a:solidFill>
                  <a:srgbClr val="4765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defTabSz="685800">
              <a:defRPr/>
            </a:pPr>
            <a:r>
              <a:rPr lang="pt-PT" sz="3600" dirty="0" err="1">
                <a:solidFill>
                  <a:srgbClr val="4765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also</a:t>
            </a:r>
            <a:r>
              <a:rPr lang="pt-PT" sz="3600" dirty="0">
                <a:solidFill>
                  <a:srgbClr val="4765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3600" dirty="0" err="1">
                <a:solidFill>
                  <a:srgbClr val="4765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designated</a:t>
            </a:r>
            <a:r>
              <a:rPr lang="pt-PT" sz="3600" dirty="0">
                <a:solidFill>
                  <a:srgbClr val="4765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3600" dirty="0" err="1">
                <a:solidFill>
                  <a:srgbClr val="4765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asIntestinal-type</a:t>
            </a:r>
            <a:r>
              <a:rPr lang="pt-PT" sz="3600" dirty="0">
                <a:solidFill>
                  <a:srgbClr val="4765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adenocarcinoma </a:t>
            </a:r>
            <a:r>
              <a:rPr lang="pt-PT" sz="3600" dirty="0" err="1">
                <a:solidFill>
                  <a:srgbClr val="4765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pt-PT" sz="3600" dirty="0">
                <a:solidFill>
                  <a:srgbClr val="4765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3600" dirty="0" err="1">
                <a:solidFill>
                  <a:srgbClr val="4765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anastomosing</a:t>
            </a:r>
            <a:r>
              <a:rPr lang="pt-PT" sz="3600" dirty="0">
                <a:solidFill>
                  <a:srgbClr val="4765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3600" dirty="0" err="1">
                <a:solidFill>
                  <a:srgbClr val="4765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glands</a:t>
            </a:r>
            <a:endParaRPr lang="pt-PT" sz="3600" dirty="0">
              <a:solidFill>
                <a:srgbClr val="47655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52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LEARNING OBJECTIVES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graphicFrame>
        <p:nvGraphicFramePr>
          <p:cNvPr id="3" name="Marcador de Posição de Conteúdo 2">
            <a:extLst>
              <a:ext uri="{FF2B5EF4-FFF2-40B4-BE49-F238E27FC236}">
                <a16:creationId xmlns:a16="http://schemas.microsoft.com/office/drawing/2014/main" id="{48D638AD-ED25-1538-9D7C-917B57D762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8895970"/>
              </p:ext>
            </p:extLst>
          </p:nvPr>
        </p:nvGraphicFramePr>
        <p:xfrm>
          <a:off x="3705224" y="2924175"/>
          <a:ext cx="13325475" cy="6347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05411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106BB16A-1805-3677-0351-E371DCC16C08}"/>
              </a:ext>
            </a:extLst>
          </p:cNvPr>
          <p:cNvSpPr/>
          <p:nvPr/>
        </p:nvSpPr>
        <p:spPr>
          <a:xfrm>
            <a:off x="2389249" y="4648276"/>
            <a:ext cx="13259460" cy="5355312"/>
          </a:xfrm>
          <a:prstGeom prst="rect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002060"/>
                </a:solidFill>
              </a:rPr>
              <a:t>Located in the lesser curvature of the middle-third of the stomach; superficial-depressed (0–</a:t>
            </a:r>
            <a:r>
              <a:rPr lang="en-US" sz="3300" dirty="0" err="1">
                <a:solidFill>
                  <a:srgbClr val="002060"/>
                </a:solidFill>
              </a:rPr>
              <a:t>IIc</a:t>
            </a:r>
            <a:r>
              <a:rPr lang="en-US" sz="3300" dirty="0">
                <a:solidFill>
                  <a:srgbClr val="002060"/>
                </a:solidFill>
              </a:rPr>
              <a:t>) or superficial-flat (0–</a:t>
            </a:r>
            <a:r>
              <a:rPr lang="en-US" sz="3300" dirty="0" err="1">
                <a:solidFill>
                  <a:srgbClr val="002060"/>
                </a:solidFill>
              </a:rPr>
              <a:t>IIb</a:t>
            </a:r>
            <a:r>
              <a:rPr lang="en-US" sz="3300" dirty="0">
                <a:solidFill>
                  <a:srgbClr val="002060"/>
                </a:solidFill>
              </a:rPr>
              <a:t>) </a:t>
            </a:r>
            <a:endParaRPr lang="pt-PT" sz="3300" dirty="0">
              <a:solidFill>
                <a:srgbClr val="002060"/>
              </a:solidFill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2060"/>
              </a:solidFill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002060"/>
                </a:solidFill>
              </a:rPr>
              <a:t>Irregularly fused glands with low-grade cellular atypia</a:t>
            </a:r>
            <a:r>
              <a:rPr lang="en-US" sz="3300" dirty="0">
                <a:solidFill>
                  <a:srgbClr val="002060"/>
                </a:solidFill>
              </a:rPr>
              <a:t>; lateral spreading in the mucosa; Kato </a:t>
            </a:r>
            <a:r>
              <a:rPr lang="en-US" sz="3300" i="1" dirty="0">
                <a:solidFill>
                  <a:srgbClr val="002060"/>
                </a:solidFill>
              </a:rPr>
              <a:t>et al</a:t>
            </a:r>
            <a:r>
              <a:rPr lang="en-US" sz="3300" dirty="0">
                <a:solidFill>
                  <a:srgbClr val="002060"/>
                </a:solidFill>
              </a:rPr>
              <a:t>. proposed the </a:t>
            </a:r>
            <a:r>
              <a:rPr lang="en-US" sz="3300" b="1" dirty="0">
                <a:solidFill>
                  <a:srgbClr val="002060"/>
                </a:solidFill>
              </a:rPr>
              <a:t>nickname ‘‘WHYX lesion’’ </a:t>
            </a:r>
            <a:r>
              <a:rPr lang="en-US" sz="3300" dirty="0">
                <a:solidFill>
                  <a:srgbClr val="002060"/>
                </a:solidFill>
              </a:rPr>
              <a:t>due to the similarity between these glands and the alphabet letters W, H, Y, and X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2060"/>
              </a:solidFill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002060"/>
                </a:solidFill>
              </a:rPr>
              <a:t>Tumor glands may be overlooked</a:t>
            </a:r>
            <a:r>
              <a:rPr lang="en-US" sz="3300" dirty="0">
                <a:solidFill>
                  <a:srgbClr val="002060"/>
                </a:solidFill>
              </a:rPr>
              <a:t>, especially in small biopsy specimens; </a:t>
            </a:r>
            <a:r>
              <a:rPr lang="en-US" sz="3300" b="1" dirty="0">
                <a:solidFill>
                  <a:srgbClr val="002060"/>
                </a:solidFill>
              </a:rPr>
              <a:t>distinction from non-neoplastic lesions, such as intestinal metaplasia, can be challenging</a:t>
            </a:r>
          </a:p>
          <a:p>
            <a:endParaRPr lang="en-US" sz="1500" dirty="0">
              <a:solidFill>
                <a:srgbClr val="002060"/>
              </a:solidFill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002060"/>
                </a:solidFill>
              </a:rPr>
              <a:t>Occasional signet-ring cells</a:t>
            </a:r>
            <a:r>
              <a:rPr lang="en-US" sz="3300" dirty="0">
                <a:solidFill>
                  <a:srgbClr val="002060"/>
                </a:solidFill>
              </a:rPr>
              <a:t>; evolution to signet-ring cell carcinoma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F41AE13-70D3-B455-CDE2-41E34DEF00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88" t="20552" r="5914" b="50369"/>
          <a:stretch/>
        </p:blipFill>
        <p:spPr>
          <a:xfrm>
            <a:off x="2389249" y="1320561"/>
            <a:ext cx="13259460" cy="3214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66B3522-223B-B646-FF7B-9951A6859D27}"/>
              </a:ext>
            </a:extLst>
          </p:cNvPr>
          <p:cNvSpPr txBox="1"/>
          <p:nvPr/>
        </p:nvSpPr>
        <p:spPr>
          <a:xfrm>
            <a:off x="374073" y="134658"/>
            <a:ext cx="8119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800" b="1" dirty="0" err="1">
                <a:solidFill>
                  <a:srgbClr val="476559"/>
                </a:solidFill>
              </a:rPr>
              <a:t>Crawling-type</a:t>
            </a:r>
            <a:r>
              <a:rPr lang="pt-PT" sz="4800" b="1" dirty="0">
                <a:solidFill>
                  <a:srgbClr val="476559"/>
                </a:solidFill>
              </a:rPr>
              <a:t> adenocarcinoma</a:t>
            </a:r>
          </a:p>
        </p:txBody>
      </p:sp>
    </p:spTree>
    <p:extLst>
      <p:ext uri="{BB962C8B-B14F-4D97-AF65-F5344CB8AC3E}">
        <p14:creationId xmlns:p14="http://schemas.microsoft.com/office/powerpoint/2010/main" val="27401094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4" descr="Uma imagem com texto, captura de ecrã, software, ecrã">
            <a:extLst>
              <a:ext uri="{FF2B5EF4-FFF2-40B4-BE49-F238E27FC236}">
                <a16:creationId xmlns:a16="http://schemas.microsoft.com/office/drawing/2014/main" id="{C4531B7B-2F51-31BB-6521-B68468DC77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32" t="25493" r="12099" b="35238"/>
          <a:stretch/>
        </p:blipFill>
        <p:spPr>
          <a:xfrm>
            <a:off x="2168069" y="1649406"/>
            <a:ext cx="6743370" cy="1879352"/>
          </a:xfrm>
          <a:prstGeom prst="rect">
            <a:avLst/>
          </a:prstGeom>
        </p:spPr>
      </p:pic>
      <p:pic>
        <p:nvPicPr>
          <p:cNvPr id="5" name="Picture 6" descr="Uma imagem com texto, captura de ecrã, Tipo de letra">
            <a:extLst>
              <a:ext uri="{FF2B5EF4-FFF2-40B4-BE49-F238E27FC236}">
                <a16:creationId xmlns:a16="http://schemas.microsoft.com/office/drawing/2014/main" id="{1FFA15EA-DFE8-1B5C-9373-976DD78BB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2763" y="3949704"/>
            <a:ext cx="6561804" cy="266294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Uma imagem com texto, Tipo de letra, captura de ecrã, file">
            <a:extLst>
              <a:ext uri="{FF2B5EF4-FFF2-40B4-BE49-F238E27FC236}">
                <a16:creationId xmlns:a16="http://schemas.microsoft.com/office/drawing/2014/main" id="{D50CBB2E-1809-DA8E-043C-AD3613567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8069" y="6871003"/>
            <a:ext cx="6561806" cy="17742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Uma imagem com texto, captura de ecrã, Tipo de letra">
            <a:extLst>
              <a:ext uri="{FF2B5EF4-FFF2-40B4-BE49-F238E27FC236}">
                <a16:creationId xmlns:a16="http://schemas.microsoft.com/office/drawing/2014/main" id="{6290A42C-A822-0FA0-C54F-283C0E18B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37819" y="2769348"/>
            <a:ext cx="5822807" cy="220425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Uma imagem com texto, captura de ecrã, Website, Página web">
            <a:extLst>
              <a:ext uri="{FF2B5EF4-FFF2-40B4-BE49-F238E27FC236}">
                <a16:creationId xmlns:a16="http://schemas.microsoft.com/office/drawing/2014/main" id="{51553541-7773-E7F5-71F7-AC4233496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21622" y="5162972"/>
            <a:ext cx="6464381" cy="27618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E00A421-A651-744D-F0C8-E080FFE17177}"/>
              </a:ext>
            </a:extLst>
          </p:cNvPr>
          <p:cNvSpPr txBox="1"/>
          <p:nvPr/>
        </p:nvSpPr>
        <p:spPr>
          <a:xfrm flipH="1">
            <a:off x="4277423" y="8799491"/>
            <a:ext cx="11440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b="1" dirty="0">
                <a:solidFill>
                  <a:srgbClr val="476559"/>
                </a:solidFill>
                <a:latin typeface="+mj-lt"/>
              </a:rPr>
              <a:t>Publications (2006-2023): series of cases &amp; case reports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8DD3A65-C5A4-DAD8-EA48-7B0E1CF64CF4}"/>
              </a:ext>
            </a:extLst>
          </p:cNvPr>
          <p:cNvSpPr txBox="1"/>
          <p:nvPr/>
        </p:nvSpPr>
        <p:spPr>
          <a:xfrm>
            <a:off x="374073" y="134658"/>
            <a:ext cx="126751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800" b="1" dirty="0" err="1">
                <a:solidFill>
                  <a:srgbClr val="476559"/>
                </a:solidFill>
              </a:rPr>
              <a:t>Crawling-type</a:t>
            </a:r>
            <a:r>
              <a:rPr lang="pt-PT" sz="4800" b="1" dirty="0">
                <a:solidFill>
                  <a:srgbClr val="476559"/>
                </a:solidFill>
              </a:rPr>
              <a:t> adenocarcinoma, </a:t>
            </a:r>
            <a:r>
              <a:rPr lang="pt-PT" sz="4800" b="1" dirty="0" err="1">
                <a:solidFill>
                  <a:srgbClr val="476559"/>
                </a:solidFill>
              </a:rPr>
              <a:t>rare</a:t>
            </a:r>
            <a:r>
              <a:rPr lang="pt-PT" sz="4800" b="1" dirty="0">
                <a:solidFill>
                  <a:srgbClr val="476559"/>
                </a:solidFill>
              </a:rPr>
              <a:t> </a:t>
            </a:r>
            <a:r>
              <a:rPr lang="pt-PT" sz="4800" b="1" dirty="0" err="1">
                <a:solidFill>
                  <a:srgbClr val="476559"/>
                </a:solidFill>
              </a:rPr>
              <a:t>variant</a:t>
            </a:r>
            <a:r>
              <a:rPr lang="pt-PT" sz="4800" b="1" dirty="0">
                <a:solidFill>
                  <a:srgbClr val="476559"/>
                </a:solidFill>
              </a:rPr>
              <a:t> (2%)</a:t>
            </a:r>
          </a:p>
          <a:p>
            <a:r>
              <a:rPr lang="pt-PT" sz="4800" b="1" dirty="0" err="1">
                <a:solidFill>
                  <a:srgbClr val="476559"/>
                </a:solidFill>
              </a:rPr>
              <a:t>early</a:t>
            </a:r>
            <a:r>
              <a:rPr lang="pt-PT" sz="4800" b="1" dirty="0">
                <a:solidFill>
                  <a:srgbClr val="476559"/>
                </a:solidFill>
              </a:rPr>
              <a:t> ca</a:t>
            </a:r>
          </a:p>
        </p:txBody>
      </p:sp>
    </p:spTree>
    <p:extLst>
      <p:ext uri="{BB962C8B-B14F-4D97-AF65-F5344CB8AC3E}">
        <p14:creationId xmlns:p14="http://schemas.microsoft.com/office/powerpoint/2010/main" val="12109375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60896A2C-0A35-8C10-0CE4-B28CA01432D3}"/>
              </a:ext>
            </a:extLst>
          </p:cNvPr>
          <p:cNvGraphicFramePr>
            <a:graphicFrameLocks noGrp="1"/>
          </p:cNvGraphicFramePr>
          <p:nvPr/>
        </p:nvGraphicFramePr>
        <p:xfrm>
          <a:off x="748196" y="1407227"/>
          <a:ext cx="10812545" cy="8717909"/>
        </p:xfrm>
        <a:graphic>
          <a:graphicData uri="http://schemas.openxmlformats.org/drawingml/2006/table">
            <a:tbl>
              <a:tblPr/>
              <a:tblGrid>
                <a:gridCol w="5405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6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17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b="1" dirty="0">
                          <a:latin typeface="Calibri"/>
                          <a:ea typeface="Times New Roman"/>
                          <a:cs typeface="Calibri"/>
                        </a:rPr>
                        <a:t>JGCA</a:t>
                      </a:r>
                      <a:endParaRPr lang="pt-PT" sz="2000" dirty="0">
                        <a:latin typeface="Calibri"/>
                        <a:ea typeface="MS Mincho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latin typeface="Calibri"/>
                          <a:ea typeface="MS Mincho"/>
                          <a:cs typeface="Calibri"/>
                        </a:rPr>
                        <a:t>(2017)</a:t>
                      </a:r>
                      <a:endParaRPr lang="pt-PT" sz="20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7866" marR="8786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3360" indent="-2133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b="1" dirty="0">
                          <a:latin typeface="Calibri"/>
                          <a:ea typeface="Times New Roman"/>
                          <a:cs typeface="Calibri"/>
                        </a:rPr>
                        <a:t>WHO</a:t>
                      </a:r>
                      <a:endParaRPr lang="pt-PT" sz="2000" dirty="0">
                        <a:latin typeface="Calibri"/>
                        <a:ea typeface="MS Mincho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latin typeface="Calibri"/>
                          <a:ea typeface="MS Mincho"/>
                          <a:cs typeface="Calibri"/>
                        </a:rPr>
                        <a:t>(2019)</a:t>
                      </a:r>
                      <a:endParaRPr lang="pt-PT" sz="20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7866" marR="8786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MS Mincho"/>
                          <a:cs typeface="Calibri"/>
                        </a:rPr>
                        <a:t>Papillary: pap</a:t>
                      </a:r>
                      <a:endParaRPr lang="pt-PT" sz="2000" dirty="0">
                        <a:latin typeface="Calibri"/>
                        <a:ea typeface="MS Mincho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MS Mincho"/>
                          <a:cs typeface="Calibri"/>
                        </a:rPr>
                        <a:t>Tubular 1, well-differentiated: tub1</a:t>
                      </a:r>
                      <a:endParaRPr lang="pt-PT" sz="2000" dirty="0">
                        <a:latin typeface="Calibri"/>
                        <a:ea typeface="MS Mincho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MS Mincho"/>
                          <a:cs typeface="Calibri"/>
                        </a:rPr>
                        <a:t>Tubular 2, moderately-differentiated: tub2</a:t>
                      </a:r>
                      <a:endParaRPr lang="pt-PT" sz="20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7866" marR="87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MS Mincho"/>
                          <a:cs typeface="Calibri"/>
                        </a:rPr>
                        <a:t>Papillary</a:t>
                      </a:r>
                      <a:endParaRPr lang="pt-PT" sz="2000" dirty="0">
                        <a:latin typeface="Calibri"/>
                        <a:ea typeface="MS Mincho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MS Mincho"/>
                          <a:cs typeface="Calibri"/>
                        </a:rPr>
                        <a:t>Tubular, well-differentiated</a:t>
                      </a:r>
                      <a:endParaRPr lang="pt-PT" sz="2000" dirty="0">
                        <a:latin typeface="Calibri"/>
                        <a:ea typeface="MS Mincho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MS Mincho"/>
                          <a:cs typeface="Calibri"/>
                        </a:rPr>
                        <a:t>Tubular, moderately-differentiated</a:t>
                      </a:r>
                      <a:endParaRPr lang="pt-PT" sz="20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7866" marR="8786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2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MS Mincho"/>
                          <a:cs typeface="Calibri"/>
                        </a:rPr>
                        <a:t>Poorly 1 (solid type): por 1</a:t>
                      </a:r>
                      <a:endParaRPr lang="pt-PT" sz="20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7866" marR="87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MS Mincho"/>
                          <a:cs typeface="Calibri"/>
                        </a:rPr>
                        <a:t>Tubular, poorly-differentiated (solid) </a:t>
                      </a:r>
                      <a:endParaRPr lang="pt-PT" sz="20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7866" marR="8786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Calibri"/>
                        </a:rPr>
                        <a:t>Signet ring cell carcinoma (SRC): sig</a:t>
                      </a:r>
                      <a:endParaRPr lang="pt-PT" sz="2000" kern="120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Calibri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Calibri"/>
                        </a:rPr>
                        <a:t>Poorly 2 (non-solid type): por2</a:t>
                      </a:r>
                      <a:endParaRPr lang="pt-PT" sz="2000" kern="120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Calibri"/>
                      </a:endParaRPr>
                    </a:p>
                  </a:txBody>
                  <a:tcPr marL="87866" marR="87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Calibri"/>
                        </a:rPr>
                        <a:t>Poorly cohesive, SRC type</a:t>
                      </a:r>
                      <a:endParaRPr lang="pt-PT" sz="2000" kern="120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Calibri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Calibri"/>
                        </a:rPr>
                        <a:t>Poorly cohesive, NOS</a:t>
                      </a:r>
                      <a:endParaRPr lang="pt-PT" sz="2000" kern="120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Calibri"/>
                      </a:endParaRPr>
                    </a:p>
                  </a:txBody>
                  <a:tcPr marL="87866" marR="8786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latin typeface="Calibri"/>
                          <a:ea typeface="MS Mincho"/>
                          <a:cs typeface="Calibri"/>
                        </a:rPr>
                        <a:t>Mucinous</a:t>
                      </a:r>
                      <a:endParaRPr lang="pt-PT" sz="20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7866" marR="87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latin typeface="Calibri"/>
                          <a:ea typeface="MS Mincho"/>
                          <a:cs typeface="Calibri"/>
                        </a:rPr>
                        <a:t>Mucinous</a:t>
                      </a:r>
                      <a:endParaRPr lang="pt-PT" sz="20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7866" marR="8786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MS Mincho"/>
                          <a:cs typeface="Calibri"/>
                        </a:rPr>
                        <a:t>Description according to the proportion</a:t>
                      </a:r>
                      <a:endParaRPr lang="pt-PT" sz="2000">
                        <a:latin typeface="Calibri"/>
                        <a:ea typeface="MS Mincho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MS Mincho"/>
                          <a:cs typeface="Calibri"/>
                        </a:rPr>
                        <a:t>(</a:t>
                      </a:r>
                      <a:r>
                        <a:rPr lang="en-US" sz="2000" i="1">
                          <a:latin typeface="Calibri"/>
                          <a:ea typeface="MS Mincho"/>
                          <a:cs typeface="Calibri"/>
                        </a:rPr>
                        <a:t>e.g.</a:t>
                      </a:r>
                      <a:r>
                        <a:rPr lang="en-US" sz="2000">
                          <a:latin typeface="Calibri"/>
                          <a:ea typeface="MS Mincho"/>
                          <a:cs typeface="Calibri"/>
                        </a:rPr>
                        <a:t> por2&gt;sig&gt;tub2)</a:t>
                      </a:r>
                      <a:endParaRPr lang="pt-PT" sz="20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7866" marR="87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MS Mincho"/>
                          <a:cs typeface="Calibri"/>
                        </a:rPr>
                        <a:t>Mixed</a:t>
                      </a:r>
                      <a:endParaRPr lang="pt-PT" sz="20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7866" marR="8786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52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alibri"/>
                          <a:ea typeface="MS Mincho"/>
                          <a:cs typeface="Calibri"/>
                        </a:rPr>
                        <a:t>   Special type:</a:t>
                      </a:r>
                      <a:endParaRPr lang="pt-PT" sz="2000" dirty="0">
                        <a:solidFill>
                          <a:srgbClr val="002060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  <a:p>
                      <a:pPr marL="11176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libri"/>
                          <a:ea typeface="MS Mincho"/>
                          <a:cs typeface="Calibri"/>
                        </a:rPr>
                        <a:t>Adenosquamous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libri"/>
                          <a:ea typeface="MS Mincho"/>
                          <a:cs typeface="Calibri"/>
                        </a:rPr>
                        <a:t> carcinoma</a:t>
                      </a:r>
                      <a:endParaRPr lang="pt-PT" sz="2000" dirty="0">
                        <a:solidFill>
                          <a:srgbClr val="002060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  <a:p>
                      <a:pPr marL="11176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libri"/>
                          <a:ea typeface="MS Mincho"/>
                          <a:cs typeface="Calibri"/>
                        </a:rPr>
                        <a:t>Squamous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libri"/>
                          <a:ea typeface="MS Mincho"/>
                          <a:cs typeface="Calibri"/>
                        </a:rPr>
                        <a:t> cell carcinoma</a:t>
                      </a:r>
                      <a:endParaRPr lang="pt-PT" sz="2000" dirty="0">
                        <a:solidFill>
                          <a:srgbClr val="002060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  <a:p>
                      <a:pPr marL="11176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Calibri"/>
                          <a:ea typeface="MS Mincho"/>
                          <a:cs typeface="Calibri"/>
                        </a:rPr>
                        <a:t>Undifferentiated carcinoma</a:t>
                      </a:r>
                      <a:endParaRPr lang="pt-PT" sz="2000" dirty="0">
                        <a:solidFill>
                          <a:srgbClr val="002060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  <a:p>
                      <a:pPr marL="11176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Calibri"/>
                          <a:ea typeface="MS Mincho"/>
                          <a:cs typeface="Calibri"/>
                        </a:rPr>
                        <a:t>Carcinoma with lymphoid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libri"/>
                          <a:ea typeface="MS Mincho"/>
                          <a:cs typeface="Calibri"/>
                        </a:rPr>
                        <a:t>stroma</a:t>
                      </a:r>
                      <a:endParaRPr lang="pt-PT" sz="2000" dirty="0">
                        <a:solidFill>
                          <a:srgbClr val="002060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  <a:p>
                      <a:pPr marL="11176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libri"/>
                          <a:ea typeface="MS Mincho"/>
                          <a:cs typeface="Calibri"/>
                        </a:rPr>
                        <a:t>Hepatoid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libri"/>
                          <a:ea typeface="MS Mincho"/>
                          <a:cs typeface="Calibri"/>
                        </a:rPr>
                        <a:t> adenocarcinoma</a:t>
                      </a:r>
                      <a:endParaRPr lang="pt-PT" sz="2000" dirty="0">
                        <a:solidFill>
                          <a:srgbClr val="002060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  <a:p>
                      <a:pPr marL="11176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libri"/>
                          <a:ea typeface="MS Mincho"/>
                          <a:cs typeface="Calibri"/>
                        </a:rPr>
                        <a:t>Adenocarcinoma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libri"/>
                          <a:ea typeface="MS Mincho"/>
                          <a:cs typeface="Calibri"/>
                        </a:rPr>
                        <a:t> with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libri"/>
                          <a:ea typeface="MS Mincho"/>
                          <a:cs typeface="Calibri"/>
                        </a:rPr>
                        <a:t>enteroblastic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libri"/>
                          <a:ea typeface="MS Mincho"/>
                          <a:cs typeface="Calibri"/>
                        </a:rPr>
                        <a:t> differentiation </a:t>
                      </a:r>
                      <a:endParaRPr lang="pt-PT" sz="2000" dirty="0">
                        <a:solidFill>
                          <a:srgbClr val="002060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  <a:p>
                      <a:pPr marL="11176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libri"/>
                          <a:ea typeface="MS Mincho"/>
                          <a:cs typeface="Calibri"/>
                        </a:rPr>
                        <a:t>Adenocarcinoma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libri"/>
                          <a:ea typeface="MS Mincho"/>
                          <a:cs typeface="Calibri"/>
                        </a:rPr>
                        <a:t> of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libri"/>
                          <a:ea typeface="MS Mincho"/>
                          <a:cs typeface="Calibri"/>
                        </a:rPr>
                        <a:t>fundic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libri"/>
                          <a:ea typeface="MS Mincho"/>
                          <a:cs typeface="Calibri"/>
                        </a:rPr>
                        <a:t> gland type</a:t>
                      </a:r>
                      <a:endParaRPr lang="pt-PT" sz="2000" dirty="0">
                        <a:solidFill>
                          <a:srgbClr val="002060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7866" marR="87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alibri"/>
                          <a:ea typeface="MS Mincho"/>
                          <a:cs typeface="Calibri"/>
                        </a:rPr>
                        <a:t>   Histological variants:</a:t>
                      </a:r>
                      <a:endParaRPr lang="pt-PT" sz="2000" dirty="0">
                        <a:solidFill>
                          <a:srgbClr val="002060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  <a:p>
                      <a:pPr marL="11176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libri"/>
                          <a:ea typeface="MS Mincho"/>
                          <a:cs typeface="Calibri"/>
                        </a:rPr>
                        <a:t>Adenosquamous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libri"/>
                          <a:ea typeface="MS Mincho"/>
                          <a:cs typeface="Calibri"/>
                        </a:rPr>
                        <a:t> carcinoma</a:t>
                      </a:r>
                      <a:endParaRPr lang="pt-PT" sz="2000" dirty="0">
                        <a:solidFill>
                          <a:srgbClr val="002060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  <a:p>
                      <a:pPr marL="11176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Calibri"/>
                          <a:ea typeface="MS Mincho"/>
                          <a:cs typeface="Calibri"/>
                        </a:rPr>
                        <a:t>Squamous cell carcinoma</a:t>
                      </a:r>
                      <a:endParaRPr lang="pt-PT" sz="2000" dirty="0">
                        <a:solidFill>
                          <a:srgbClr val="002060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  <a:p>
                      <a:pPr marL="11176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Calibri"/>
                          <a:ea typeface="MS Mincho"/>
                          <a:cs typeface="Calibri"/>
                        </a:rPr>
                        <a:t>Undifferentiated carcinoma</a:t>
                      </a:r>
                      <a:endParaRPr lang="pt-PT" sz="2000" dirty="0">
                        <a:solidFill>
                          <a:srgbClr val="002060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  <a:p>
                      <a:pPr marL="11176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Calibri"/>
                          <a:ea typeface="MS Mincho"/>
                          <a:cs typeface="Calibri"/>
                        </a:rPr>
                        <a:t>Carcinoma with lymphoid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libri"/>
                          <a:ea typeface="MS Mincho"/>
                          <a:cs typeface="Calibri"/>
                        </a:rPr>
                        <a:t>stroma</a:t>
                      </a:r>
                      <a:endParaRPr lang="pt-PT" sz="2000" dirty="0">
                        <a:solidFill>
                          <a:srgbClr val="002060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  <a:p>
                      <a:pPr marL="11176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libri"/>
                          <a:ea typeface="MS Mincho"/>
                          <a:cs typeface="Calibri"/>
                        </a:rPr>
                        <a:t>Hepatoid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libri"/>
                          <a:ea typeface="MS Mincho"/>
                          <a:cs typeface="Calibri"/>
                        </a:rPr>
                        <a:t> carcinoma</a:t>
                      </a:r>
                      <a:endParaRPr lang="pt-PT" sz="2000" dirty="0">
                        <a:solidFill>
                          <a:srgbClr val="002060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  <a:p>
                      <a:pPr marL="11176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Calibri"/>
                          <a:ea typeface="MS Mincho"/>
                          <a:cs typeface="Calibri"/>
                        </a:rPr>
                        <a:t>Adenocarcinoma with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libri"/>
                          <a:ea typeface="MS Mincho"/>
                          <a:cs typeface="Calibri"/>
                        </a:rPr>
                        <a:t>enteroblastic</a:t>
                      </a:r>
                      <a:endParaRPr lang="pt-PT" sz="2000" dirty="0">
                        <a:solidFill>
                          <a:srgbClr val="002060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  <a:p>
                      <a:pPr marL="11176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Calibri"/>
                          <a:ea typeface="MS Mincho"/>
                          <a:cs typeface="Calibri"/>
                        </a:rPr>
                        <a:t>Adenocarcinoma of fundic gland type</a:t>
                      </a:r>
                      <a:endParaRPr lang="pt-PT" sz="2000" dirty="0">
                        <a:solidFill>
                          <a:srgbClr val="002060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  <a:p>
                      <a:pPr marL="11176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libri"/>
                          <a:ea typeface="MS Mincho"/>
                          <a:cs typeface="Calibri"/>
                        </a:rPr>
                        <a:t>Micropapillary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libri"/>
                          <a:ea typeface="MS Mincho"/>
                          <a:cs typeface="Calibri"/>
                        </a:rPr>
                        <a:t> adenocarcinoma</a:t>
                      </a:r>
                      <a:endParaRPr lang="pt-PT" sz="2000" dirty="0">
                        <a:solidFill>
                          <a:srgbClr val="002060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7866" marR="8786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7010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MS Mincho"/>
                          <a:cs typeface="Calibri"/>
                        </a:rPr>
                        <a:t>*JGCA, Japanese Gastric Cancer Association {978-4-307-20375-3}. **Table prepared in collaboration with Prof. </a:t>
                      </a:r>
                      <a:r>
                        <a:rPr lang="en-US" sz="2000" dirty="0" err="1">
                          <a:latin typeface="Calibri"/>
                          <a:ea typeface="MS Mincho"/>
                          <a:cs typeface="Calibri"/>
                        </a:rPr>
                        <a:t>Ryoji</a:t>
                      </a:r>
                      <a:r>
                        <a:rPr lang="en-US" sz="2000" dirty="0">
                          <a:latin typeface="Calibri"/>
                          <a:ea typeface="MS Mincho"/>
                          <a:cs typeface="Calibri"/>
                        </a:rPr>
                        <a:t> </a:t>
                      </a:r>
                      <a:r>
                        <a:rPr lang="en-US" sz="2000" dirty="0" err="1">
                          <a:latin typeface="Calibri"/>
                          <a:ea typeface="MS Mincho"/>
                          <a:cs typeface="Calibri"/>
                        </a:rPr>
                        <a:t>Kushima</a:t>
                      </a:r>
                      <a:r>
                        <a:rPr lang="en-US" sz="2000" dirty="0">
                          <a:latin typeface="Calibri"/>
                          <a:ea typeface="MS Mincho"/>
                          <a:cs typeface="Calibri"/>
                        </a:rPr>
                        <a:t>, Japan</a:t>
                      </a:r>
                      <a:endParaRPr lang="pt-PT" sz="20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7866" marR="8786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tângulo 6">
            <a:extLst>
              <a:ext uri="{FF2B5EF4-FFF2-40B4-BE49-F238E27FC236}">
                <a16:creationId xmlns:a16="http://schemas.microsoft.com/office/drawing/2014/main" id="{1FE60C04-F5E5-6D9C-EAD2-A273737B0A03}"/>
              </a:ext>
            </a:extLst>
          </p:cNvPr>
          <p:cNvSpPr/>
          <p:nvPr/>
        </p:nvSpPr>
        <p:spPr>
          <a:xfrm>
            <a:off x="11627698" y="3110656"/>
            <a:ext cx="5973728" cy="6541532"/>
          </a:xfrm>
          <a:prstGeom prst="rect">
            <a:avLst/>
          </a:prstGeom>
          <a:solidFill>
            <a:schemeClr val="bg2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102866" tIns="51434" rIns="102866" bIns="51434">
            <a:spAutoFit/>
          </a:bodyPr>
          <a:lstStyle/>
          <a:p>
            <a:pPr>
              <a:lnSpc>
                <a:spcPct val="150000"/>
              </a:lnSpc>
              <a:spcBef>
                <a:spcPts val="675"/>
              </a:spcBef>
              <a:defRPr/>
            </a:pP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Histological variants:</a:t>
            </a:r>
            <a:endParaRPr lang="pt-PT" sz="3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75"/>
              </a:spcBef>
              <a:defRPr/>
            </a:pP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Adenosquamous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carcinoma (separate chapter)</a:t>
            </a:r>
            <a:endParaRPr lang="pt-PT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75"/>
              </a:spcBef>
              <a:defRPr/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Squamous cell carcinoma (separate chapter)</a:t>
            </a:r>
            <a:endParaRPr lang="pt-PT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75"/>
              </a:spcBef>
              <a:defRPr/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Undifferentiated carcinoma (separate chapter)</a:t>
            </a:r>
            <a:endParaRPr lang="pt-PT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28625" indent="-428625">
              <a:spcBef>
                <a:spcPts val="675"/>
              </a:spcBef>
              <a:buSzPct val="130000"/>
              <a:buFont typeface="Arial" pitchFamily="34" charset="0"/>
              <a:buChar char="•"/>
              <a:defRPr/>
            </a:pPr>
            <a:r>
              <a:rPr lang="en-US" sz="27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Hepatoid</a:t>
            </a:r>
            <a:r>
              <a:rPr lang="en-US" sz="27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carcinoma</a:t>
            </a:r>
            <a:endParaRPr lang="pt-PT" sz="27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85743" indent="-385743">
              <a:spcBef>
                <a:spcPts val="675"/>
              </a:spcBef>
              <a:buFont typeface="Symbol" panose="05050102010706020507" pitchFamily="18" charset="2"/>
              <a:buChar char=""/>
              <a:defRPr/>
            </a:pPr>
            <a:r>
              <a:rPr lang="en-US" sz="27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Adenocarcinoma with </a:t>
            </a:r>
            <a:r>
              <a:rPr lang="en-US" sz="27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enteroblastic</a:t>
            </a:r>
            <a:r>
              <a:rPr lang="en-US" sz="27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differentiation</a:t>
            </a:r>
            <a:endParaRPr lang="pt-PT" sz="27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85743" indent="-385743">
              <a:spcBef>
                <a:spcPts val="675"/>
              </a:spcBef>
              <a:buFont typeface="Symbol" panose="05050102010706020507" pitchFamily="18" charset="2"/>
              <a:buChar char=""/>
              <a:defRPr/>
            </a:pPr>
            <a:r>
              <a:rPr lang="en-US" sz="27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Micropapillary</a:t>
            </a:r>
            <a:r>
              <a:rPr lang="en-US" sz="27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adenocarcinoma</a:t>
            </a:r>
            <a:endParaRPr lang="pt-PT" sz="27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85743" indent="-385743">
              <a:spcBef>
                <a:spcPts val="675"/>
              </a:spcBef>
              <a:buFont typeface="Symbol" panose="05050102010706020507" pitchFamily="18" charset="2"/>
              <a:buChar char=""/>
              <a:defRPr/>
            </a:pPr>
            <a:r>
              <a:rPr lang="en-US" sz="27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Carcinoma with lymphoid </a:t>
            </a:r>
            <a:r>
              <a:rPr lang="en-US" sz="27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stroma</a:t>
            </a:r>
            <a:endParaRPr lang="pt-PT" sz="27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85743" indent="-385743">
              <a:spcBef>
                <a:spcPts val="675"/>
              </a:spcBef>
              <a:buFont typeface="Symbol" panose="05050102010706020507" pitchFamily="18" charset="2"/>
              <a:buChar char=""/>
              <a:defRPr/>
            </a:pPr>
            <a:r>
              <a:rPr lang="en-US" sz="27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Adenocarcinoma of fundic gland type</a:t>
            </a:r>
          </a:p>
          <a:p>
            <a:pPr marL="385743" indent="-385743">
              <a:spcBef>
                <a:spcPts val="675"/>
              </a:spcBef>
              <a:buFont typeface="Symbol" panose="05050102010706020507" pitchFamily="18" charset="2"/>
              <a:buChar char=""/>
              <a:defRPr/>
            </a:pPr>
            <a:r>
              <a:rPr lang="en-US" sz="27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Crawling-type adenocarcinoma?</a:t>
            </a:r>
          </a:p>
          <a:p>
            <a:pPr marL="385743" indent="-385743">
              <a:spcBef>
                <a:spcPts val="675"/>
              </a:spcBef>
              <a:buFont typeface="Symbol" panose="05050102010706020507" pitchFamily="18" charset="2"/>
              <a:buChar char=""/>
              <a:defRPr/>
            </a:pP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F7AC72D-0667-9E8F-EE82-C50832555827}"/>
              </a:ext>
            </a:extLst>
          </p:cNvPr>
          <p:cNvSpPr txBox="1"/>
          <p:nvPr/>
        </p:nvSpPr>
        <p:spPr>
          <a:xfrm>
            <a:off x="4364220" y="6192318"/>
            <a:ext cx="5415147" cy="92333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27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editions of JGCA and WHO </a:t>
            </a:r>
          </a:p>
          <a:p>
            <a:pPr algn="ctr"/>
            <a:r>
              <a:rPr lang="pt-PT" sz="27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classifications?</a:t>
            </a:r>
          </a:p>
        </p:txBody>
      </p:sp>
      <p:sp>
        <p:nvSpPr>
          <p:cNvPr id="8" name="Left Brace 8">
            <a:extLst>
              <a:ext uri="{FF2B5EF4-FFF2-40B4-BE49-F238E27FC236}">
                <a16:creationId xmlns:a16="http://schemas.microsoft.com/office/drawing/2014/main" id="{ACC90953-BCE2-890C-091E-D415AD842D02}"/>
              </a:ext>
            </a:extLst>
          </p:cNvPr>
          <p:cNvSpPr/>
          <p:nvPr/>
        </p:nvSpPr>
        <p:spPr>
          <a:xfrm>
            <a:off x="9614276" y="3402280"/>
            <a:ext cx="1686296" cy="5210345"/>
          </a:xfrm>
          <a:prstGeom prst="leftBrac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 sz="2700"/>
          </a:p>
        </p:txBody>
      </p:sp>
      <p:sp>
        <p:nvSpPr>
          <p:cNvPr id="9" name="Curved Up Arrow 6">
            <a:extLst>
              <a:ext uri="{FF2B5EF4-FFF2-40B4-BE49-F238E27FC236}">
                <a16:creationId xmlns:a16="http://schemas.microsoft.com/office/drawing/2014/main" id="{32328E66-35EF-E2D4-5692-D3292E6DC9ED}"/>
              </a:ext>
            </a:extLst>
          </p:cNvPr>
          <p:cNvSpPr/>
          <p:nvPr/>
        </p:nvSpPr>
        <p:spPr>
          <a:xfrm rot="12872484" flipV="1">
            <a:off x="8361177" y="7875652"/>
            <a:ext cx="3321345" cy="650744"/>
          </a:xfrm>
          <a:prstGeom prst="curvedUpArrow">
            <a:avLst/>
          </a:prstGeom>
          <a:solidFill>
            <a:srgbClr val="A50021"/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2700">
              <a:solidFill>
                <a:schemeClr val="tx1"/>
              </a:solidFill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1006CE70-68ED-7745-0A3D-8DDAFD34E25B}"/>
              </a:ext>
            </a:extLst>
          </p:cNvPr>
          <p:cNvSpPr txBox="1">
            <a:spLocks/>
          </p:cNvSpPr>
          <p:nvPr/>
        </p:nvSpPr>
        <p:spPr>
          <a:xfrm>
            <a:off x="133350" y="0"/>
            <a:ext cx="128968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371600" rtl="0" eaLnBrk="1" latinLnBrk="0" hangingPunct="1">
              <a:lnSpc>
                <a:spcPts val="9200"/>
              </a:lnSpc>
              <a:spcBef>
                <a:spcPct val="0"/>
              </a:spcBef>
              <a:buNone/>
              <a:defRPr sz="7000" kern="1200" cap="none" baseline="0">
                <a:solidFill>
                  <a:srgbClr val="476559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pt-PT" altLang="pt-PT" sz="44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Tumours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Digestive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pt-PT" altLang="pt-PT" sz="3600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dirty="0" err="1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edition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2019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31057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79F5B6-05A6-9BC8-A2B6-5E1C9DFFF9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A7286EF-2F09-85E1-7490-511418AAA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22" y="451222"/>
            <a:ext cx="5707031" cy="4830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7B7111C-84A0-5354-CE69-03038436D847}"/>
              </a:ext>
            </a:extLst>
          </p:cNvPr>
          <p:cNvSpPr txBox="1"/>
          <p:nvPr/>
        </p:nvSpPr>
        <p:spPr>
          <a:xfrm>
            <a:off x="676123" y="5281823"/>
            <a:ext cx="55865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1F497D"/>
                </a:solidFill>
              </a:rPr>
              <a:t>Adenosquamous</a:t>
            </a:r>
            <a:r>
              <a:rPr lang="en-US" sz="2400" b="1" dirty="0">
                <a:solidFill>
                  <a:srgbClr val="1F497D"/>
                </a:solidFill>
              </a:rPr>
              <a:t> carcinoma</a:t>
            </a:r>
            <a:r>
              <a:rPr lang="en-US" sz="2400" dirty="0">
                <a:solidFill>
                  <a:srgbClr val="1F497D"/>
                </a:solidFill>
              </a:rPr>
              <a:t> (various amounts of  squamous differentiation) admixed with adenocarcinoma component</a:t>
            </a:r>
            <a:endParaRPr lang="pt-PT" sz="2400" dirty="0">
              <a:solidFill>
                <a:srgbClr val="1F497D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24F40DB-8FCD-815D-D4F7-D6BF257A4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067" y="2866522"/>
            <a:ext cx="4720188" cy="4830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4A87E93-0A0F-2361-A9A4-612F7454429A}"/>
              </a:ext>
            </a:extLst>
          </p:cNvPr>
          <p:cNvSpPr txBox="1"/>
          <p:nvPr/>
        </p:nvSpPr>
        <p:spPr>
          <a:xfrm>
            <a:off x="6455972" y="7833168"/>
            <a:ext cx="54643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F497D"/>
                </a:solidFill>
              </a:rPr>
              <a:t>SMARCA4-deficient undifferentiated gastric carcinoma</a:t>
            </a:r>
            <a:r>
              <a:rPr lang="en-US" sz="2400" dirty="0">
                <a:solidFill>
                  <a:srgbClr val="1F497D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1F497D"/>
                </a:solidFill>
              </a:rPr>
              <a:t>(deficient of the</a:t>
            </a:r>
            <a:r>
              <a:rPr lang="pt-PT" sz="2400" dirty="0">
                <a:solidFill>
                  <a:srgbClr val="1F497D"/>
                </a:solidFill>
              </a:rPr>
              <a:t> SWI/SNF </a:t>
            </a:r>
            <a:r>
              <a:rPr lang="pt-PT" sz="2400" dirty="0" err="1">
                <a:solidFill>
                  <a:srgbClr val="1F497D"/>
                </a:solidFill>
              </a:rPr>
              <a:t>complex</a:t>
            </a:r>
            <a:r>
              <a:rPr lang="en-US" sz="2400" dirty="0">
                <a:solidFill>
                  <a:srgbClr val="1F497D"/>
                </a:solidFill>
              </a:rPr>
              <a:t> complex; decreased expression of BRG1)</a:t>
            </a:r>
            <a:endParaRPr lang="pt-PT" sz="2400" dirty="0">
              <a:solidFill>
                <a:srgbClr val="1F497D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F5580A2-555E-E090-7B28-EE1BAD028C00}"/>
              </a:ext>
            </a:extLst>
          </p:cNvPr>
          <p:cNvSpPr txBox="1"/>
          <p:nvPr/>
        </p:nvSpPr>
        <p:spPr>
          <a:xfrm>
            <a:off x="14711634" y="3331679"/>
            <a:ext cx="2521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600" dirty="0" err="1">
                <a:solidFill>
                  <a:srgbClr val="1F497D"/>
                </a:solidFill>
              </a:rPr>
              <a:t>Rare</a:t>
            </a:r>
            <a:r>
              <a:rPr lang="pt-PT" sz="3600" dirty="0">
                <a:solidFill>
                  <a:srgbClr val="1F497D"/>
                </a:solidFill>
              </a:rPr>
              <a:t> </a:t>
            </a:r>
            <a:r>
              <a:rPr lang="pt-PT" sz="3600" dirty="0" err="1">
                <a:solidFill>
                  <a:srgbClr val="1F497D"/>
                </a:solidFill>
              </a:rPr>
              <a:t>flowers</a:t>
            </a:r>
            <a:endParaRPr lang="pt-PT" sz="1575" dirty="0">
              <a:solidFill>
                <a:srgbClr val="1F497D"/>
              </a:solidFill>
            </a:endParaRPr>
          </a:p>
        </p:txBody>
      </p:sp>
      <p:pic>
        <p:nvPicPr>
          <p:cNvPr id="9" name="Picture 12" descr="nootropics-sleepy">
            <a:extLst>
              <a:ext uri="{FF2B5EF4-FFF2-40B4-BE49-F238E27FC236}">
                <a16:creationId xmlns:a16="http://schemas.microsoft.com/office/drawing/2014/main" id="{3ED4A583-17BD-63E2-FE33-54FAB2078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80377" y="746222"/>
            <a:ext cx="4086402" cy="2636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1E0CF694-3BD8-3B6C-8E91-69A8BE693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27167" y="12646"/>
            <a:ext cx="3802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>
              <a:defRPr sz="2800">
                <a:solidFill>
                  <a:srgbClr val="002060"/>
                </a:solidFill>
              </a:defRPr>
            </a:lvl1pPr>
          </a:lstStyle>
          <a:p>
            <a:r>
              <a:rPr lang="pt-PT" altLang="pt-PT" sz="3600" dirty="0">
                <a:solidFill>
                  <a:srgbClr val="1F497D"/>
                </a:solidFill>
              </a:rPr>
              <a:t>No </a:t>
            </a:r>
            <a:r>
              <a:rPr lang="pt-PT" altLang="pt-PT" sz="3600" dirty="0" err="1">
                <a:solidFill>
                  <a:srgbClr val="1F497D"/>
                </a:solidFill>
              </a:rPr>
              <a:t>bell</a:t>
            </a:r>
            <a:r>
              <a:rPr lang="pt-PT" altLang="pt-PT" sz="3600" dirty="0">
                <a:solidFill>
                  <a:srgbClr val="1F497D"/>
                </a:solidFill>
              </a:rPr>
              <a:t> </a:t>
            </a:r>
            <a:r>
              <a:rPr lang="pt-PT" altLang="pt-PT" sz="3600" dirty="0" err="1">
                <a:solidFill>
                  <a:srgbClr val="1F497D"/>
                </a:solidFill>
              </a:rPr>
              <a:t>is</a:t>
            </a:r>
            <a:r>
              <a:rPr lang="pt-PT" altLang="pt-PT" sz="3600" dirty="0">
                <a:solidFill>
                  <a:srgbClr val="1F497D"/>
                </a:solidFill>
              </a:rPr>
              <a:t> </a:t>
            </a:r>
            <a:r>
              <a:rPr lang="pt-PT" altLang="pt-PT" sz="3600" dirty="0" err="1">
                <a:solidFill>
                  <a:srgbClr val="1F497D"/>
                </a:solidFill>
              </a:rPr>
              <a:t>ringing</a:t>
            </a:r>
            <a:r>
              <a:rPr lang="pt-PT" altLang="pt-PT" sz="3600" dirty="0">
                <a:solidFill>
                  <a:srgbClr val="1F497D"/>
                </a:solidFill>
              </a:rPr>
              <a:t>!...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F094B644-D8F2-1D01-B0D1-A0632712ADE8}"/>
              </a:ext>
            </a:extLst>
          </p:cNvPr>
          <p:cNvGrpSpPr/>
          <p:nvPr/>
        </p:nvGrpSpPr>
        <p:grpSpPr>
          <a:xfrm>
            <a:off x="12192984" y="4818717"/>
            <a:ext cx="5330460" cy="4007031"/>
            <a:chOff x="0" y="0"/>
            <a:chExt cx="9144000" cy="6858000"/>
          </a:xfrm>
        </p:grpSpPr>
        <p:pic>
          <p:nvPicPr>
            <p:cNvPr id="12" name="Picture 12" descr="HE20xfusHExx">
              <a:extLst>
                <a:ext uri="{FF2B5EF4-FFF2-40B4-BE49-F238E27FC236}">
                  <a16:creationId xmlns:a16="http://schemas.microsoft.com/office/drawing/2014/main" id="{CF2E25E4-0920-04BC-651D-9B3B739171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438" y="0"/>
              <a:ext cx="4500562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1" descr="HE200x">
              <a:extLst>
                <a:ext uri="{FF2B5EF4-FFF2-40B4-BE49-F238E27FC236}">
                  <a16:creationId xmlns:a16="http://schemas.microsoft.com/office/drawing/2014/main" id="{3D478E07-7E52-56FF-CE34-2B4E8DFA7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43438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HE20xHE">
              <a:extLst>
                <a:ext uri="{FF2B5EF4-FFF2-40B4-BE49-F238E27FC236}">
                  <a16:creationId xmlns:a16="http://schemas.microsoft.com/office/drawing/2014/main" id="{32299AFD-8D45-F19A-2096-E7B00BB1A9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29000"/>
              <a:ext cx="4643438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 descr="HE20xfmixHExn">
              <a:extLst>
                <a:ext uri="{FF2B5EF4-FFF2-40B4-BE49-F238E27FC236}">
                  <a16:creationId xmlns:a16="http://schemas.microsoft.com/office/drawing/2014/main" id="{1C1CB466-DF0C-6752-35E9-5D37A19AB3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438" y="3429000"/>
              <a:ext cx="4500562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ED5C6AF-044F-DA19-A43B-A5E9F1A33459}"/>
              </a:ext>
            </a:extLst>
          </p:cNvPr>
          <p:cNvSpPr txBox="1"/>
          <p:nvPr/>
        </p:nvSpPr>
        <p:spPr>
          <a:xfrm>
            <a:off x="12321016" y="8825748"/>
            <a:ext cx="5202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 err="1">
                <a:solidFill>
                  <a:srgbClr val="1F497D"/>
                </a:solidFill>
              </a:rPr>
              <a:t>Gastroblastoma</a:t>
            </a:r>
            <a:r>
              <a:rPr lang="pt-PT" sz="2400" dirty="0">
                <a:solidFill>
                  <a:srgbClr val="1F497D"/>
                </a:solidFill>
              </a:rPr>
              <a:t> (</a:t>
            </a:r>
            <a:r>
              <a:rPr lang="pt-PT" sz="2400" dirty="0" err="1">
                <a:solidFill>
                  <a:srgbClr val="1F497D"/>
                </a:solidFill>
                <a:cs typeface="Arial" charset="0"/>
              </a:rPr>
              <a:t>biphasic</a:t>
            </a:r>
            <a:r>
              <a:rPr lang="pt-PT" sz="2400" dirty="0">
                <a:solidFill>
                  <a:srgbClr val="1F497D"/>
                </a:solidFill>
                <a:cs typeface="Arial" charset="0"/>
              </a:rPr>
              <a:t> tumor – </a:t>
            </a:r>
            <a:r>
              <a:rPr lang="pt-PT" sz="2400" dirty="0" err="1">
                <a:solidFill>
                  <a:srgbClr val="1F497D"/>
                </a:solidFill>
                <a:cs typeface="Arial" charset="0"/>
              </a:rPr>
              <a:t>epithelial</a:t>
            </a:r>
            <a:r>
              <a:rPr lang="pt-PT" sz="2400" dirty="0">
                <a:solidFill>
                  <a:srgbClr val="1F497D"/>
                </a:solidFill>
                <a:cs typeface="Arial" charset="0"/>
              </a:rPr>
              <a:t> </a:t>
            </a:r>
            <a:r>
              <a:rPr lang="pt-PT" sz="2400" dirty="0" err="1">
                <a:solidFill>
                  <a:srgbClr val="1F497D"/>
                </a:solidFill>
                <a:cs typeface="Arial" charset="0"/>
              </a:rPr>
              <a:t>and</a:t>
            </a:r>
            <a:r>
              <a:rPr lang="pt-PT" sz="2400" dirty="0">
                <a:solidFill>
                  <a:srgbClr val="1F497D"/>
                </a:solidFill>
                <a:cs typeface="Arial" charset="0"/>
              </a:rPr>
              <a:t> </a:t>
            </a:r>
            <a:r>
              <a:rPr lang="pt-PT" sz="2400" dirty="0" err="1">
                <a:solidFill>
                  <a:srgbClr val="1F497D"/>
                </a:solidFill>
                <a:cs typeface="Arial" charset="0"/>
              </a:rPr>
              <a:t>spindle</a:t>
            </a:r>
            <a:r>
              <a:rPr lang="pt-PT" sz="2400" dirty="0">
                <a:solidFill>
                  <a:srgbClr val="1F497D"/>
                </a:solidFill>
                <a:cs typeface="Arial" charset="0"/>
              </a:rPr>
              <a:t> </a:t>
            </a:r>
            <a:r>
              <a:rPr lang="pt-PT" sz="2400" dirty="0" err="1">
                <a:solidFill>
                  <a:srgbClr val="1F497D"/>
                </a:solidFill>
                <a:cs typeface="Arial" charset="0"/>
              </a:rPr>
              <a:t>cell</a:t>
            </a:r>
            <a:r>
              <a:rPr lang="pt-PT" sz="2400" dirty="0">
                <a:solidFill>
                  <a:srgbClr val="1F497D"/>
                </a:solidFill>
                <a:cs typeface="Arial" charset="0"/>
              </a:rPr>
              <a:t> componente)</a:t>
            </a:r>
          </a:p>
          <a:p>
            <a:pPr algn="ctr"/>
            <a:r>
              <a:rPr lang="pt-PT" sz="2400" b="1" dirty="0" err="1">
                <a:solidFill>
                  <a:srgbClr val="1F497D"/>
                </a:solidFill>
                <a:highlight>
                  <a:srgbClr val="FFFFFF"/>
                </a:highlight>
              </a:rPr>
              <a:t>Caused</a:t>
            </a:r>
            <a:r>
              <a:rPr lang="pt-PT" sz="2400" b="1" dirty="0">
                <a:solidFill>
                  <a:srgbClr val="1F497D"/>
                </a:solidFill>
                <a:highlight>
                  <a:srgbClr val="FFFFFF"/>
                </a:highlight>
              </a:rPr>
              <a:t> </a:t>
            </a:r>
            <a:r>
              <a:rPr lang="pt-PT" sz="2400" b="1" dirty="0" err="1">
                <a:solidFill>
                  <a:srgbClr val="1F497D"/>
                </a:solidFill>
                <a:highlight>
                  <a:srgbClr val="FFFFFF"/>
                </a:highlight>
              </a:rPr>
              <a:t>by</a:t>
            </a:r>
            <a:r>
              <a:rPr lang="pt-PT" sz="2400" b="1" dirty="0">
                <a:solidFill>
                  <a:srgbClr val="1F497D"/>
                </a:solidFill>
                <a:highlight>
                  <a:srgbClr val="FFFFFF"/>
                </a:highlight>
              </a:rPr>
              <a:t> MALAT1-GLI1 </a:t>
            </a:r>
            <a:r>
              <a:rPr lang="pt-PT" sz="2400" b="1" dirty="0" err="1">
                <a:solidFill>
                  <a:srgbClr val="1F497D"/>
                </a:solidFill>
                <a:highlight>
                  <a:srgbClr val="FFFFFF"/>
                </a:highlight>
              </a:rPr>
              <a:t>fusion</a:t>
            </a:r>
            <a:r>
              <a:rPr lang="pt-PT" sz="2400" b="1" dirty="0">
                <a:solidFill>
                  <a:srgbClr val="1F497D"/>
                </a:solidFill>
                <a:highlight>
                  <a:srgbClr val="FFFFFF"/>
                </a:highlight>
              </a:rPr>
              <a:t> gene</a:t>
            </a:r>
            <a:endParaRPr lang="pt-PT" sz="24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9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E689FD2-5852-4C30-7298-1109FE5643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7204" t="17381" r="5056" b="1299"/>
          <a:stretch/>
        </p:blipFill>
        <p:spPr bwMode="auto">
          <a:xfrm>
            <a:off x="2211023" y="2053712"/>
            <a:ext cx="14041716" cy="67398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2754621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B7183AE-0C07-EA13-75D3-2DD76ACCD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4" y="1603185"/>
            <a:ext cx="5615279" cy="8363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F55E257-91C7-A739-D829-9CAFA6938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/>
          <a:stretch/>
        </p:blipFill>
        <p:spPr bwMode="auto">
          <a:xfrm>
            <a:off x="6472175" y="4333720"/>
            <a:ext cx="8700414" cy="5582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57FFE0A-6A30-3E85-CE69-37F845275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82"/>
          <a:stretch/>
        </p:blipFill>
        <p:spPr bwMode="auto">
          <a:xfrm>
            <a:off x="6472175" y="890277"/>
            <a:ext cx="8812866" cy="3091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7">
            <a:extLst>
              <a:ext uri="{FF2B5EF4-FFF2-40B4-BE49-F238E27FC236}">
                <a16:creationId xmlns:a16="http://schemas.microsoft.com/office/drawing/2014/main" id="{748ADD38-E757-73C9-F6B8-3CD91880B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1179" y="283889"/>
            <a:ext cx="7532885" cy="6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157" tIns="68579" rIns="137157" bIns="685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PT" altLang="pt-PT" sz="3000" b="1" dirty="0">
                <a:solidFill>
                  <a:srgbClr val="1B3F6B"/>
                </a:solidFill>
                <a:latin typeface="+mn-lt"/>
                <a:cs typeface="Helvetica" panose="020B0604020202020204" pitchFamily="34" charset="0"/>
              </a:rPr>
              <a:t>Annals of Oncology, July 2022</a:t>
            </a:r>
          </a:p>
        </p:txBody>
      </p:sp>
    </p:spTree>
    <p:extLst>
      <p:ext uri="{BB962C8B-B14F-4D97-AF65-F5344CB8AC3E}">
        <p14:creationId xmlns:p14="http://schemas.microsoft.com/office/powerpoint/2010/main" val="7941663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410DC0B-C5F3-C53A-E5C9-C931567F1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471" y="2705175"/>
            <a:ext cx="8036778" cy="7322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366405C-470A-1BEC-3947-F747BEE24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72" y="85067"/>
            <a:ext cx="10158488" cy="2557481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37E83A5-2C6C-E0C5-40E9-1A274025C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9973" y="9214051"/>
            <a:ext cx="4730975" cy="6924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endParaRPr lang="pt-PT" altLang="pt-PT" dirty="0">
              <a:solidFill>
                <a:srgbClr val="5B616B"/>
              </a:solidFill>
              <a:latin typeface="+mn-lt"/>
            </a:endParaRPr>
          </a:p>
          <a:p>
            <a:pPr defTabSz="1371600">
              <a:buFontTx/>
              <a:buChar char="•"/>
            </a:pPr>
            <a:r>
              <a:rPr lang="pt-PT" altLang="pt-PT" sz="750" dirty="0">
                <a:solidFill>
                  <a:srgbClr val="0071BC"/>
                </a:solidFill>
                <a:latin typeface="+mn-lt"/>
              </a:rPr>
              <a:t>.</a:t>
            </a:r>
            <a:r>
              <a:rPr lang="pt-PT" altLang="pt-PT" sz="2700" dirty="0">
                <a:solidFill>
                  <a:srgbClr val="0071BC"/>
                </a:solidFill>
                <a:latin typeface="+mn-lt"/>
              </a:rPr>
              <a:t> </a:t>
            </a:r>
            <a:r>
              <a:rPr lang="pt-PT" altLang="pt-PT" sz="2700" dirty="0" err="1">
                <a:solidFill>
                  <a:srgbClr val="0071BC"/>
                </a:solidFill>
                <a:latin typeface="+mn-lt"/>
              </a:rPr>
              <a:t>Cancers</a:t>
            </a:r>
            <a:r>
              <a:rPr lang="pt-PT" altLang="pt-PT" sz="2700" dirty="0">
                <a:solidFill>
                  <a:srgbClr val="0071BC"/>
                </a:solidFill>
                <a:latin typeface="+mn-lt"/>
              </a:rPr>
              <a:t> </a:t>
            </a:r>
            <a:r>
              <a:rPr lang="pt-PT" altLang="pt-PT" sz="2700" dirty="0">
                <a:latin typeface="+mn-lt"/>
              </a:rPr>
              <a:t>2024 Mar 20;16(6):1227</a:t>
            </a:r>
          </a:p>
        </p:txBody>
      </p:sp>
    </p:spTree>
    <p:extLst>
      <p:ext uri="{BB962C8B-B14F-4D97-AF65-F5344CB8AC3E}">
        <p14:creationId xmlns:p14="http://schemas.microsoft.com/office/powerpoint/2010/main" val="30767560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79F5B6-05A6-9BC8-A2B6-5E1C9DFFF9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pt-PT" sz="4400" dirty="0" err="1"/>
              <a:t>Better</a:t>
            </a:r>
            <a:r>
              <a:rPr lang="pt-PT" sz="4400" dirty="0"/>
              <a:t> </a:t>
            </a:r>
            <a:r>
              <a:rPr lang="pt-PT" sz="4400" dirty="0" err="1"/>
              <a:t>understanding</a:t>
            </a:r>
            <a:r>
              <a:rPr lang="pt-PT" sz="4400" dirty="0"/>
              <a:t> for </a:t>
            </a:r>
            <a:r>
              <a:rPr lang="pt-PT" sz="4400" dirty="0" err="1"/>
              <a:t>translacion</a:t>
            </a:r>
            <a:r>
              <a:rPr lang="pt-PT" sz="4400" dirty="0"/>
              <a:t> to </a:t>
            </a:r>
            <a:r>
              <a:rPr lang="pt-PT" sz="4400" dirty="0" err="1"/>
              <a:t>clinics</a:t>
            </a:r>
            <a:r>
              <a:rPr lang="pt-PT" sz="4400" dirty="0"/>
              <a:t> (</a:t>
            </a:r>
            <a:r>
              <a:rPr lang="pt-PT" sz="4400" dirty="0" err="1"/>
              <a:t>Precision</a:t>
            </a:r>
            <a:r>
              <a:rPr lang="pt-PT" sz="4400" dirty="0"/>
              <a:t> </a:t>
            </a:r>
            <a:r>
              <a:rPr lang="pt-PT" sz="4400" dirty="0" err="1"/>
              <a:t>Cancer</a:t>
            </a:r>
            <a:r>
              <a:rPr lang="pt-PT" sz="4400" dirty="0"/>
              <a:t> Medicine)</a:t>
            </a:r>
          </a:p>
        </p:txBody>
      </p:sp>
      <p:sp>
        <p:nvSpPr>
          <p:cNvPr id="4" name="Rectângulo 6">
            <a:extLst>
              <a:ext uri="{FF2B5EF4-FFF2-40B4-BE49-F238E27FC236}">
                <a16:creationId xmlns:a16="http://schemas.microsoft.com/office/drawing/2014/main" id="{827621CF-B7C5-53AE-146D-60FEF80FD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756" y="2416143"/>
            <a:ext cx="5838827" cy="184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68" tIns="91434" rIns="182868" bIns="91434">
            <a:spAutoFit/>
          </a:bodyPr>
          <a:lstStyle/>
          <a:p>
            <a:pPr algn="ctr" defTabSz="683369">
              <a:defRPr/>
            </a:pPr>
            <a:r>
              <a:rPr lang="en-US" altLang="pt-PT" sz="3600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" panose="020B0604020202020204" pitchFamily="34" charset="0"/>
              </a:rPr>
              <a:t>Molecular pathology </a:t>
            </a:r>
          </a:p>
          <a:p>
            <a:pPr algn="ctr" defTabSz="683369">
              <a:defRPr/>
            </a:pPr>
            <a:r>
              <a:rPr lang="en-US" altLang="pt-PT" sz="3600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" panose="020B0604020202020204" pitchFamily="34" charset="0"/>
              </a:rPr>
              <a:t>(</a:t>
            </a:r>
            <a:r>
              <a:rPr lang="en-US" altLang="pt-PT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Helvetica" panose="020B0604020202020204" pitchFamily="34" charset="0"/>
              </a:rPr>
              <a:t>spacial</a:t>
            </a:r>
            <a:r>
              <a:rPr lang="en-US" altLang="pt-PT" sz="3600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" panose="020B0604020202020204" pitchFamily="34" charset="0"/>
              </a:rPr>
              <a:t> &amp; temporal </a:t>
            </a:r>
          </a:p>
          <a:p>
            <a:pPr algn="ctr" defTabSz="683369">
              <a:defRPr/>
            </a:pPr>
            <a:r>
              <a:rPr lang="en-US" altLang="pt-PT" sz="3600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" panose="020B0604020202020204" pitchFamily="34" charset="0"/>
              </a:rPr>
              <a:t>heterogeneity)</a:t>
            </a:r>
            <a:endParaRPr lang="pt-PT" altLang="pt-PT" sz="3600" b="1" dirty="0">
              <a:solidFill>
                <a:schemeClr val="tx1">
                  <a:lumMod val="50000"/>
                  <a:lumOff val="50000"/>
                </a:schemeClr>
              </a:solidFill>
              <a:cs typeface="Helvetica" panose="020B0604020202020204" pitchFamily="34" charset="0"/>
            </a:endParaRPr>
          </a:p>
        </p:txBody>
      </p:sp>
      <p:sp>
        <p:nvSpPr>
          <p:cNvPr id="5" name="Rectângulo 7">
            <a:extLst>
              <a:ext uri="{FF2B5EF4-FFF2-40B4-BE49-F238E27FC236}">
                <a16:creationId xmlns:a16="http://schemas.microsoft.com/office/drawing/2014/main" id="{4ECDDAD7-BFD1-25CB-E444-B6F62B3F3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011" y="2294735"/>
            <a:ext cx="6905627" cy="2400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68" tIns="91434" rIns="182868" bIns="91434">
            <a:spAutoFit/>
          </a:bodyPr>
          <a:lstStyle/>
          <a:p>
            <a:pPr algn="ctr" defTabSz="683369">
              <a:defRPr/>
            </a:pPr>
            <a:r>
              <a:rPr lang="en-US" altLang="pt-PT" sz="3600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" panose="020B0604020202020204" pitchFamily="34" charset="0"/>
              </a:rPr>
              <a:t>Genomics, </a:t>
            </a:r>
          </a:p>
          <a:p>
            <a:pPr algn="ctr" defTabSz="683369">
              <a:defRPr/>
            </a:pPr>
            <a:r>
              <a:rPr lang="en-US" altLang="pt-PT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Helvetica" panose="020B0604020202020204" pitchFamily="34" charset="0"/>
              </a:rPr>
              <a:t>epigenomics</a:t>
            </a:r>
            <a:r>
              <a:rPr lang="en-US" altLang="pt-PT" sz="3600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" panose="020B0604020202020204" pitchFamily="34" charset="0"/>
              </a:rPr>
              <a:t>, </a:t>
            </a:r>
            <a:r>
              <a:rPr lang="en-US" altLang="pt-PT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Helvetica" panose="020B0604020202020204" pitchFamily="34" charset="0"/>
              </a:rPr>
              <a:t>transcriptomics</a:t>
            </a:r>
            <a:r>
              <a:rPr lang="en-US" altLang="pt-PT" sz="3600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" panose="020B0604020202020204" pitchFamily="34" charset="0"/>
              </a:rPr>
              <a:t>, </a:t>
            </a:r>
            <a:r>
              <a:rPr lang="en-US" altLang="pt-PT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Helvetica" panose="020B0604020202020204" pitchFamily="34" charset="0"/>
              </a:rPr>
              <a:t>proteogenomics</a:t>
            </a:r>
            <a:endParaRPr lang="en-US" altLang="pt-PT" sz="3600" b="1" dirty="0">
              <a:solidFill>
                <a:schemeClr val="tx1">
                  <a:lumMod val="50000"/>
                  <a:lumOff val="50000"/>
                </a:schemeClr>
              </a:solidFill>
              <a:cs typeface="Helvetica" panose="020B0604020202020204" pitchFamily="34" charset="0"/>
            </a:endParaRPr>
          </a:p>
          <a:p>
            <a:pPr algn="ctr" defTabSz="683369">
              <a:defRPr/>
            </a:pPr>
            <a:r>
              <a:rPr lang="en-US" altLang="pt-PT" sz="3600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" panose="020B0604020202020204" pitchFamily="34" charset="0"/>
              </a:rPr>
              <a:t>…</a:t>
            </a:r>
          </a:p>
        </p:txBody>
      </p:sp>
      <p:sp>
        <p:nvSpPr>
          <p:cNvPr id="6" name="Rectângulo 9">
            <a:extLst>
              <a:ext uri="{FF2B5EF4-FFF2-40B4-BE49-F238E27FC236}">
                <a16:creationId xmlns:a16="http://schemas.microsoft.com/office/drawing/2014/main" id="{5AAEDB92-0D19-CA88-F731-8DFC2CAF9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4994" y="4739936"/>
            <a:ext cx="5889024" cy="104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68" tIns="91434" rIns="182868" bIns="91434">
            <a:spAutoFit/>
          </a:bodyPr>
          <a:lstStyle/>
          <a:p>
            <a:pPr algn="ctr" defTabSz="683369">
              <a:defRPr/>
            </a:pPr>
            <a:r>
              <a:rPr lang="en-US" altLang="pt-PT" sz="5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 panose="020B0604020202020204" pitchFamily="34" charset="0"/>
              </a:rPr>
              <a:t>Clinical phenotype</a:t>
            </a:r>
            <a:endParaRPr lang="pt-PT" altLang="pt-PT" sz="5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57AE6B-CBFE-90FD-7FB2-67BCCC48E788}"/>
              </a:ext>
            </a:extLst>
          </p:cNvPr>
          <p:cNvSpPr/>
          <p:nvPr/>
        </p:nvSpPr>
        <p:spPr>
          <a:xfrm>
            <a:off x="4658128" y="4046639"/>
            <a:ext cx="8162927" cy="2614613"/>
          </a:xfrm>
          <a:prstGeom prst="ellips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68" tIns="91434" rIns="182868" bIns="91434" anchor="ctr"/>
          <a:lstStyle/>
          <a:p>
            <a:pPr algn="ctr" defTabSz="617160">
              <a:defRPr/>
            </a:pPr>
            <a:endParaRPr lang="pt-PT" sz="2400" dirty="0">
              <a:solidFill>
                <a:schemeClr val="tx2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2A2D38-4DC6-5864-4253-BC7A4BB1E0F4}"/>
              </a:ext>
            </a:extLst>
          </p:cNvPr>
          <p:cNvSpPr/>
          <p:nvPr/>
        </p:nvSpPr>
        <p:spPr>
          <a:xfrm>
            <a:off x="1135756" y="2117822"/>
            <a:ext cx="6067427" cy="2466977"/>
          </a:xfrm>
          <a:prstGeom prst="ellips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68" tIns="91434" rIns="182868" bIns="91434" anchor="ctr"/>
          <a:lstStyle/>
          <a:p>
            <a:pPr algn="ctr" defTabSz="617160">
              <a:defRPr/>
            </a:pPr>
            <a:endParaRPr lang="pt-PT" sz="2400" dirty="0">
              <a:solidFill>
                <a:schemeClr val="tx2"/>
              </a:solidFill>
            </a:endParaRPr>
          </a:p>
        </p:txBody>
      </p:sp>
      <p:sp>
        <p:nvSpPr>
          <p:cNvPr id="9" name="CaixaDeTexto 13">
            <a:extLst>
              <a:ext uri="{FF2B5EF4-FFF2-40B4-BE49-F238E27FC236}">
                <a16:creationId xmlns:a16="http://schemas.microsoft.com/office/drawing/2014/main" id="{F670D9C3-E9A3-894E-21F4-F4CCD8F5E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088" y="6511232"/>
            <a:ext cx="7596188" cy="22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7154" tIns="68579" rIns="137154" bIns="68579">
            <a:spAutoFit/>
          </a:bodyPr>
          <a:lstStyle/>
          <a:p>
            <a:pPr algn="r" defTabSz="514311">
              <a:defRPr/>
            </a:pPr>
            <a:r>
              <a:rPr lang="pt-PT" altLang="pt-PT" sz="4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 panose="020B0604020202020204" pitchFamily="34" charset="0"/>
              </a:rPr>
              <a:t>Better understanding</a:t>
            </a:r>
          </a:p>
          <a:p>
            <a:pPr algn="r" defTabSz="514311">
              <a:defRPr/>
            </a:pPr>
            <a:r>
              <a:rPr lang="pt-PT" altLang="pt-PT" sz="5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 panose="020B0604020202020204" pitchFamily="34" charset="0"/>
              </a:rPr>
              <a:t>Translation to clinics </a:t>
            </a:r>
          </a:p>
          <a:p>
            <a:pPr algn="r" defTabSz="514311">
              <a:defRPr/>
            </a:pPr>
            <a:r>
              <a:rPr lang="pt-PT" altLang="pt-PT" sz="4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 panose="020B0604020202020204" pitchFamily="34" charset="0"/>
              </a:rPr>
              <a:t>(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 panose="020B0604020202020204" pitchFamily="34" charset="0"/>
              </a:rPr>
              <a:t>precision cancer medicine)</a:t>
            </a:r>
            <a:endParaRPr lang="pt-PT" altLang="pt-PT" sz="4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D301D3A-D88D-DA1A-7F52-B75C9A0403ED}"/>
              </a:ext>
            </a:extLst>
          </p:cNvPr>
          <p:cNvSpPr/>
          <p:nvPr/>
        </p:nvSpPr>
        <p:spPr>
          <a:xfrm>
            <a:off x="5888732" y="6051652"/>
            <a:ext cx="10456070" cy="3412331"/>
          </a:xfrm>
          <a:prstGeom prst="ellipse">
            <a:avLst/>
          </a:prstGeom>
          <a:noFill/>
          <a:ln w="38100"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68" tIns="91434" rIns="182868" bIns="91434" anchor="ctr"/>
          <a:lstStyle/>
          <a:p>
            <a:pPr algn="r" defTabSz="617160">
              <a:defRPr/>
            </a:pPr>
            <a:endParaRPr lang="pt-PT" sz="2400" dirty="0">
              <a:solidFill>
                <a:schemeClr val="tx2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7C497A6-D8DE-CDE8-BA37-966D77B7F230}"/>
              </a:ext>
            </a:extLst>
          </p:cNvPr>
          <p:cNvSpPr/>
          <p:nvPr/>
        </p:nvSpPr>
        <p:spPr>
          <a:xfrm>
            <a:off x="6822182" y="2196404"/>
            <a:ext cx="5998370" cy="2466977"/>
          </a:xfrm>
          <a:prstGeom prst="ellips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68" tIns="91434" rIns="182868" bIns="91434" anchor="ctr"/>
          <a:lstStyle/>
          <a:p>
            <a:pPr algn="ctr" defTabSz="617160">
              <a:defRPr/>
            </a:pPr>
            <a:endParaRPr lang="pt-PT" sz="2400" dirty="0">
              <a:solidFill>
                <a:schemeClr val="tx2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D0BDB26-C735-39C0-3AFD-866510C5D7E7}"/>
              </a:ext>
            </a:extLst>
          </p:cNvPr>
          <p:cNvSpPr/>
          <p:nvPr/>
        </p:nvSpPr>
        <p:spPr>
          <a:xfrm>
            <a:off x="10291663" y="3941861"/>
            <a:ext cx="5967413" cy="2466977"/>
          </a:xfrm>
          <a:prstGeom prst="ellips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68" tIns="91434" rIns="182868" bIns="91434" anchor="ctr"/>
          <a:lstStyle/>
          <a:p>
            <a:pPr algn="ctr" defTabSz="617160">
              <a:defRPr/>
            </a:pPr>
            <a:endParaRPr lang="pt-PT" sz="2400" dirty="0">
              <a:solidFill>
                <a:schemeClr val="tx2"/>
              </a:solidFill>
            </a:endParaRPr>
          </a:p>
        </p:txBody>
      </p:sp>
      <p:sp>
        <p:nvSpPr>
          <p:cNvPr id="13" name="Rectângulo 6">
            <a:extLst>
              <a:ext uri="{FF2B5EF4-FFF2-40B4-BE49-F238E27FC236}">
                <a16:creationId xmlns:a16="http://schemas.microsoft.com/office/drawing/2014/main" id="{1C978E47-44DF-556F-D9A2-A2AF77965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4611" y="4685228"/>
            <a:ext cx="4521995" cy="73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68" tIns="91434" rIns="182868" bIns="91434">
            <a:spAutoFit/>
          </a:bodyPr>
          <a:lstStyle/>
          <a:p>
            <a:pPr algn="ctr" defTabSz="683369">
              <a:defRPr/>
            </a:pPr>
            <a:r>
              <a:rPr lang="en-US" altLang="pt-PT" sz="3600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" panose="020B0604020202020204" pitchFamily="34" charset="0"/>
              </a:rPr>
              <a:t>Artificial Intelligence</a:t>
            </a:r>
            <a:endParaRPr lang="pt-PT" altLang="pt-PT" sz="3600" b="1" dirty="0">
              <a:solidFill>
                <a:schemeClr val="tx1">
                  <a:lumMod val="50000"/>
                  <a:lumOff val="50000"/>
                </a:schemeClr>
              </a:solidFill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0775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Thank</a:t>
            </a:r>
            <a:r>
              <a:rPr lang="pt-BR" dirty="0"/>
              <a:t> </a:t>
            </a:r>
            <a:r>
              <a:rPr lang="pt-BR" dirty="0" err="1"/>
              <a:t>You</a:t>
            </a:r>
            <a:r>
              <a:rPr lang="pt-BR" dirty="0"/>
              <a:t>!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18" y="6057900"/>
            <a:ext cx="7859964" cy="620938"/>
          </a:xfrm>
          <a:prstGeom prst="rect">
            <a:avLst/>
          </a:prstGeom>
        </p:spPr>
      </p:pic>
      <p:pic>
        <p:nvPicPr>
          <p:cNvPr id="3" name="Imagem 2" descr="Uma imagem com pássaro, ave aquática, ar livre, bico">
            <a:extLst>
              <a:ext uri="{FF2B5EF4-FFF2-40B4-BE49-F238E27FC236}">
                <a16:creationId xmlns:a16="http://schemas.microsoft.com/office/drawing/2014/main" id="{180E7B8A-7A44-8392-CD33-9561F41261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18" y="3207430"/>
            <a:ext cx="8538028" cy="5700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564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6">
            <a:extLst>
              <a:ext uri="{FF2B5EF4-FFF2-40B4-BE49-F238E27FC236}">
                <a16:creationId xmlns:a16="http://schemas.microsoft.com/office/drawing/2014/main" id="{F4BFFF85-BF64-3249-45DC-70DBDF9401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26" r="7555"/>
          <a:stretch/>
        </p:blipFill>
        <p:spPr>
          <a:xfrm>
            <a:off x="3984683" y="2010183"/>
            <a:ext cx="10318634" cy="6639528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E82BC585-6814-CB20-8116-ACEA2722EC8B}"/>
              </a:ext>
            </a:extLst>
          </p:cNvPr>
          <p:cNvSpPr txBox="1">
            <a:spLocks/>
          </p:cNvSpPr>
          <p:nvPr/>
        </p:nvSpPr>
        <p:spPr bwMode="auto">
          <a:xfrm>
            <a:off x="314325" y="328613"/>
            <a:ext cx="15773400" cy="1091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0" fontAlgn="base" latinLnBrk="0" hangingPunct="0">
              <a:lnSpc>
                <a:spcPts val="92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35000"/>
              <a:buFont typeface="Wingdings" panose="05000000000000000000" pitchFamily="2" charset="2"/>
              <a:buNone/>
              <a:defRPr sz="3000" kern="1200" cap="none" baseline="0">
                <a:solidFill>
                  <a:srgbClr val="81104F"/>
                </a:solidFill>
                <a:latin typeface="Arial Narrow"/>
                <a:ea typeface="MS PGothic" pitchFamily="34" charset="-128"/>
                <a:cs typeface="Arial Narrow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4F27"/>
              </a:buClr>
              <a:buSzPct val="35000"/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 Narrow"/>
                <a:ea typeface="MS PGothic" pitchFamily="34" charset="-128"/>
                <a:cs typeface="Arial Narrow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7E26"/>
              </a:buClr>
              <a:buSzPct val="35000"/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 Narrow"/>
                <a:ea typeface="MS PGothic" pitchFamily="34" charset="-128"/>
                <a:cs typeface="Arial Narrow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lnSpc>
                <a:spcPct val="100000"/>
              </a:lnSpc>
              <a:defRPr/>
            </a:pPr>
            <a:r>
              <a:rPr lang="en-GB" sz="5400" dirty="0">
                <a:solidFill>
                  <a:srgbClr val="4765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Gastric cancer is very heterogeneous</a:t>
            </a:r>
            <a:endParaRPr lang="en-GB" sz="4800" dirty="0">
              <a:solidFill>
                <a:srgbClr val="4765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0D31BB5-EF10-4968-771E-02081B0A7E04}"/>
              </a:ext>
            </a:extLst>
          </p:cNvPr>
          <p:cNvSpPr txBox="1"/>
          <p:nvPr/>
        </p:nvSpPr>
        <p:spPr>
          <a:xfrm>
            <a:off x="12477750" y="8649711"/>
            <a:ext cx="2543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/>
              <a:t>Irene </a:t>
            </a:r>
            <a:r>
              <a:rPr lang="pt-PT" sz="3600" dirty="0" err="1"/>
              <a:t>Gullo</a:t>
            </a:r>
            <a:endParaRPr lang="pt-PT" sz="3600" dirty="0"/>
          </a:p>
        </p:txBody>
      </p:sp>
    </p:spTree>
    <p:extLst>
      <p:ext uri="{BB962C8B-B14F-4D97-AF65-F5344CB8AC3E}">
        <p14:creationId xmlns:p14="http://schemas.microsoft.com/office/powerpoint/2010/main" val="1372824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3350" y="0"/>
            <a:ext cx="12896850" cy="12161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PT" altLang="pt-PT" sz="44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Tumours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Digestive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pt-PT" altLang="pt-PT" sz="3600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dirty="0" err="1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edition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2019</a:t>
            </a:r>
            <a:endParaRPr lang="pt-BR" sz="3600" dirty="0"/>
          </a:p>
        </p:txBody>
      </p:sp>
      <p:pic>
        <p:nvPicPr>
          <p:cNvPr id="3" name="Marcador de Posição de Conteúdo 4">
            <a:extLst>
              <a:ext uri="{FF2B5EF4-FFF2-40B4-BE49-F238E27FC236}">
                <a16:creationId xmlns:a16="http://schemas.microsoft.com/office/drawing/2014/main" id="{F8CE0929-ECB1-82C9-1CAB-FFB5E756E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2" y="1399085"/>
            <a:ext cx="6812162" cy="808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Marcador de Posição de Conteúdo 3" descr="1st_editorial_board.WHO 5th edition.tif">
            <a:extLst>
              <a:ext uri="{FF2B5EF4-FFF2-40B4-BE49-F238E27FC236}">
                <a16:creationId xmlns:a16="http://schemas.microsoft.com/office/drawing/2014/main" id="{04E0C34B-2612-7E61-EC20-919B02B179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23921" y="4128344"/>
            <a:ext cx="7502525" cy="4327524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1353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6">
            <a:extLst>
              <a:ext uri="{FF2B5EF4-FFF2-40B4-BE49-F238E27FC236}">
                <a16:creationId xmlns:a16="http://schemas.microsoft.com/office/drawing/2014/main" id="{35AA83A7-1F0F-6BA6-70B0-EA236A28C5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24" y="2340560"/>
            <a:ext cx="5633603" cy="4220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D65AF90-54AC-4A94-4916-EBA65105D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444" y="3531218"/>
            <a:ext cx="5626679" cy="4217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4BA9646E-9675-CAC2-F685-BD81872F000C}"/>
              </a:ext>
            </a:extLst>
          </p:cNvPr>
          <p:cNvSpPr/>
          <p:nvPr/>
        </p:nvSpPr>
        <p:spPr>
          <a:xfrm>
            <a:off x="252399" y="6525071"/>
            <a:ext cx="5626227" cy="646323"/>
          </a:xfrm>
          <a:prstGeom prst="rect">
            <a:avLst/>
          </a:prstGeom>
          <a:noFill/>
          <a:ln>
            <a:noFill/>
          </a:ln>
        </p:spPr>
        <p:txBody>
          <a:bodyPr wrap="square" lIns="182873" tIns="91436" rIns="182873" bIns="91436">
            <a:spAutoFit/>
          </a:bodyPr>
          <a:lstStyle/>
          <a:p>
            <a:pPr algn="ctr" eaLnBrk="1" hangingPunct="1">
              <a:defRPr/>
            </a:pPr>
            <a:r>
              <a:rPr lang="en-US" sz="3000" dirty="0">
                <a:solidFill>
                  <a:srgbClr val="1F497D"/>
                </a:solidFill>
                <a:latin typeface="Calibri"/>
                <a:cs typeface="Arial" pitchFamily="34" charset="0"/>
              </a:rPr>
              <a:t>Tubules invading </a:t>
            </a:r>
            <a:r>
              <a:rPr lang="pt-PT" sz="3000" dirty="0" err="1">
                <a:solidFill>
                  <a:srgbClr val="1F497D"/>
                </a:solidFill>
                <a:latin typeface="Calibri"/>
                <a:cs typeface="Arial" pitchFamily="34" charset="0"/>
              </a:rPr>
              <a:t>the</a:t>
            </a:r>
            <a:r>
              <a:rPr lang="pt-PT" sz="3000" dirty="0">
                <a:solidFill>
                  <a:srgbClr val="1F497D"/>
                </a:solidFill>
                <a:latin typeface="Calibri"/>
                <a:cs typeface="Arial" pitchFamily="34" charset="0"/>
              </a:rPr>
              <a:t> </a:t>
            </a:r>
            <a:r>
              <a:rPr lang="pt-PT" sz="3000" dirty="0" err="1">
                <a:solidFill>
                  <a:srgbClr val="1F497D"/>
                </a:solidFill>
                <a:latin typeface="Calibri"/>
                <a:cs typeface="Arial" pitchFamily="34" charset="0"/>
              </a:rPr>
              <a:t>muscle</a:t>
            </a:r>
            <a:r>
              <a:rPr lang="pt-PT" sz="3000" dirty="0">
                <a:solidFill>
                  <a:srgbClr val="1F497D"/>
                </a:solidFill>
                <a:latin typeface="Calibri"/>
                <a:cs typeface="Arial" pitchFamily="34" charset="0"/>
              </a:rPr>
              <a:t> </a:t>
            </a:r>
            <a:r>
              <a:rPr lang="pt-PT" sz="3000" dirty="0" err="1">
                <a:solidFill>
                  <a:srgbClr val="1F497D"/>
                </a:solidFill>
                <a:latin typeface="Calibri"/>
                <a:cs typeface="Arial" pitchFamily="34" charset="0"/>
              </a:rPr>
              <a:t>layer</a:t>
            </a:r>
            <a:endParaRPr lang="pt-PT" sz="3000" dirty="0">
              <a:solidFill>
                <a:srgbClr val="1F497D"/>
              </a:solidFill>
              <a:latin typeface="Calibri"/>
              <a:cs typeface="Arial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36F532D-D7EE-929E-7BB0-7CC83F83F7A3}"/>
              </a:ext>
            </a:extLst>
          </p:cNvPr>
          <p:cNvSpPr/>
          <p:nvPr/>
        </p:nvSpPr>
        <p:spPr>
          <a:xfrm>
            <a:off x="5644911" y="7662719"/>
            <a:ext cx="6138834" cy="1107988"/>
          </a:xfrm>
          <a:prstGeom prst="rect">
            <a:avLst/>
          </a:prstGeom>
          <a:noFill/>
          <a:ln>
            <a:noFill/>
          </a:ln>
        </p:spPr>
        <p:txBody>
          <a:bodyPr wrap="square" lIns="182873" tIns="91436" rIns="182873" bIns="91436">
            <a:spAutoFit/>
          </a:bodyPr>
          <a:lstStyle/>
          <a:p>
            <a:pPr algn="ctr" eaLnBrk="1" hangingPunct="1">
              <a:defRPr/>
            </a:pPr>
            <a:r>
              <a:rPr lang="en-US" sz="3000" dirty="0">
                <a:solidFill>
                  <a:srgbClr val="1F497D"/>
                </a:solidFill>
                <a:latin typeface="Calibri"/>
                <a:cs typeface="Arial" pitchFamily="34" charset="0"/>
              </a:rPr>
              <a:t>Fibro vascular cores lined by columnar cells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BF70D38-82DA-A906-6B69-C3E3FDD51C47}"/>
              </a:ext>
            </a:extLst>
          </p:cNvPr>
          <p:cNvSpPr/>
          <p:nvPr/>
        </p:nvSpPr>
        <p:spPr>
          <a:xfrm>
            <a:off x="429124" y="1695936"/>
            <a:ext cx="5172074" cy="738656"/>
          </a:xfrm>
          <a:prstGeom prst="rect">
            <a:avLst/>
          </a:prstGeom>
        </p:spPr>
        <p:txBody>
          <a:bodyPr lIns="182873" tIns="91436" rIns="182873" bIns="91436">
            <a:spAutoFit/>
          </a:bodyPr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1F497D"/>
                </a:solidFill>
                <a:latin typeface="Calibri"/>
                <a:cs typeface="Arial" pitchFamily="34" charset="0"/>
              </a:rPr>
              <a:t>Tubular adenocarcinoma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2E4E8D46-48A4-B797-CE47-F855AAC875F5}"/>
              </a:ext>
            </a:extLst>
          </p:cNvPr>
          <p:cNvSpPr/>
          <p:nvPr/>
        </p:nvSpPr>
        <p:spPr>
          <a:xfrm>
            <a:off x="6100085" y="2885730"/>
            <a:ext cx="5137151" cy="738656"/>
          </a:xfrm>
          <a:prstGeom prst="rect">
            <a:avLst/>
          </a:prstGeom>
        </p:spPr>
        <p:txBody>
          <a:bodyPr lIns="182873" tIns="91436" rIns="182873" bIns="91436">
            <a:spAutoFit/>
          </a:bodyPr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1F497D"/>
                </a:solidFill>
                <a:latin typeface="Calibri"/>
                <a:cs typeface="Arial" pitchFamily="34" charset="0"/>
              </a:rPr>
              <a:t>Papillary carcinoma </a:t>
            </a:r>
          </a:p>
        </p:txBody>
      </p:sp>
      <p:pic>
        <p:nvPicPr>
          <p:cNvPr id="11" name="Imagem 16">
            <a:extLst>
              <a:ext uri="{FF2B5EF4-FFF2-40B4-BE49-F238E27FC236}">
                <a16:creationId xmlns:a16="http://schemas.microsoft.com/office/drawing/2014/main" id="{B579E163-0AD5-FA6C-01DF-B2F15D570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3860" y="4765873"/>
            <a:ext cx="5657841" cy="424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486502A7-EF3B-6D16-33E2-E16A8128A4BB}"/>
              </a:ext>
            </a:extLst>
          </p:cNvPr>
          <p:cNvSpPr/>
          <p:nvPr/>
        </p:nvSpPr>
        <p:spPr>
          <a:xfrm>
            <a:off x="11839970" y="4087473"/>
            <a:ext cx="5137151" cy="738656"/>
          </a:xfrm>
          <a:prstGeom prst="rect">
            <a:avLst/>
          </a:prstGeom>
        </p:spPr>
        <p:txBody>
          <a:bodyPr lIns="182873" tIns="91436" rIns="182873" bIns="91436">
            <a:spAutoFit/>
          </a:bodyPr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1F497D"/>
                </a:solidFill>
                <a:latin typeface="Calibri"/>
                <a:cs typeface="Arial" pitchFamily="34" charset="0"/>
              </a:rPr>
              <a:t>Mucinous carcinoma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84C96724-091D-4425-2331-DED835D1E220}"/>
              </a:ext>
            </a:extLst>
          </p:cNvPr>
          <p:cNvSpPr/>
          <p:nvPr/>
        </p:nvSpPr>
        <p:spPr>
          <a:xfrm>
            <a:off x="11543241" y="8907850"/>
            <a:ext cx="6138834" cy="1107988"/>
          </a:xfrm>
          <a:prstGeom prst="rect">
            <a:avLst/>
          </a:prstGeom>
          <a:noFill/>
          <a:ln>
            <a:noFill/>
          </a:ln>
        </p:spPr>
        <p:txBody>
          <a:bodyPr wrap="square" lIns="182873" tIns="91436" rIns="182873" bIns="91436">
            <a:spAutoFit/>
          </a:bodyPr>
          <a:lstStyle/>
          <a:p>
            <a:pPr algn="ctr" eaLnBrk="1" hangingPunct="1">
              <a:defRPr/>
            </a:pPr>
            <a:r>
              <a:rPr lang="en-US" sz="3000" dirty="0">
                <a:solidFill>
                  <a:srgbClr val="1F497D"/>
                </a:solidFill>
                <a:latin typeface="Calibri"/>
                <a:cs typeface="Arial" pitchFamily="34" charset="0"/>
              </a:rPr>
              <a:t>Nests of neoplastic cells</a:t>
            </a:r>
          </a:p>
          <a:p>
            <a:pPr algn="ctr" eaLnBrk="1" hangingPunct="1">
              <a:defRPr/>
            </a:pPr>
            <a:r>
              <a:rPr lang="en-US" sz="3000" dirty="0">
                <a:solidFill>
                  <a:srgbClr val="1F497D"/>
                </a:solidFill>
                <a:latin typeface="Calibri"/>
                <a:cs typeface="Arial" pitchFamily="34" charset="0"/>
              </a:rPr>
              <a:t>floating in extracellular </a:t>
            </a:r>
            <a:r>
              <a:rPr lang="pt-PT" sz="3000" dirty="0" err="1">
                <a:solidFill>
                  <a:srgbClr val="1F497D"/>
                </a:solidFill>
                <a:latin typeface="Calibri"/>
                <a:cs typeface="Arial" pitchFamily="34" charset="0"/>
              </a:rPr>
              <a:t>mucin</a:t>
            </a:r>
            <a:r>
              <a:rPr lang="pt-PT" sz="3000" dirty="0">
                <a:solidFill>
                  <a:srgbClr val="1F497D"/>
                </a:solidFill>
                <a:latin typeface="Calibri"/>
                <a:cs typeface="Arial" pitchFamily="34" charset="0"/>
              </a:rPr>
              <a:t> pools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689FF98A-19EF-4492-68DC-D2A2F359F6AA}"/>
              </a:ext>
            </a:extLst>
          </p:cNvPr>
          <p:cNvSpPr txBox="1">
            <a:spLocks/>
          </p:cNvSpPr>
          <p:nvPr/>
        </p:nvSpPr>
        <p:spPr>
          <a:xfrm>
            <a:off x="133350" y="0"/>
            <a:ext cx="128968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371600" rtl="0" eaLnBrk="1" latinLnBrk="0" hangingPunct="1">
              <a:lnSpc>
                <a:spcPts val="9200"/>
              </a:lnSpc>
              <a:spcBef>
                <a:spcPct val="0"/>
              </a:spcBef>
              <a:buNone/>
              <a:defRPr sz="7000" kern="1200" cap="none" baseline="0">
                <a:solidFill>
                  <a:srgbClr val="476559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pt-PT" altLang="pt-PT" sz="44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Tumours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Digestive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pt-PT" altLang="pt-PT" sz="3600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dirty="0" err="1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edition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2019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857665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DEBAB8CE-04A4-A847-96F3-C658C265B4F3}"/>
              </a:ext>
            </a:extLst>
          </p:cNvPr>
          <p:cNvSpPr/>
          <p:nvPr/>
        </p:nvSpPr>
        <p:spPr>
          <a:xfrm>
            <a:off x="9344609" y="8757761"/>
            <a:ext cx="68022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3000" dirty="0">
                <a:solidFill>
                  <a:srgbClr val="1F497D"/>
                </a:solidFill>
                <a:latin typeface="Arial Narrow" panose="020B0606020202030204" pitchFamily="34" charset="0"/>
              </a:rPr>
              <a:t>Poorly cohesive cells of non–signet-ring cell type; invasion with desmoplasia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353C877-E648-54DB-D58E-71FA2C393E64}"/>
              </a:ext>
            </a:extLst>
          </p:cNvPr>
          <p:cNvSpPr/>
          <p:nvPr/>
        </p:nvSpPr>
        <p:spPr>
          <a:xfrm>
            <a:off x="2379241" y="8749828"/>
            <a:ext cx="64203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3000" dirty="0">
                <a:solidFill>
                  <a:srgbClr val="1F497D"/>
                </a:solidFill>
                <a:latin typeface="Arial Narrow" panose="020B0606020202030204" pitchFamily="34" charset="0"/>
              </a:rPr>
              <a:t>Predominantly signet-ring cells, larger at the superficial part of  the mucosa</a:t>
            </a:r>
          </a:p>
        </p:txBody>
      </p:sp>
      <p:pic>
        <p:nvPicPr>
          <p:cNvPr id="7" name="Imagem 6" descr="H19-7750-20x.jpg">
            <a:extLst>
              <a:ext uri="{FF2B5EF4-FFF2-40B4-BE49-F238E27FC236}">
                <a16:creationId xmlns:a16="http://schemas.microsoft.com/office/drawing/2014/main" id="{5D980790-9F7A-7D56-1881-B819B4DD4B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87" t="4974" r="1" b="2666"/>
          <a:stretch/>
        </p:blipFill>
        <p:spPr>
          <a:xfrm>
            <a:off x="9892885" y="3018250"/>
            <a:ext cx="5774258" cy="5726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 descr="H19-7750-20xSRCs.jpg">
            <a:extLst>
              <a:ext uri="{FF2B5EF4-FFF2-40B4-BE49-F238E27FC236}">
                <a16:creationId xmlns:a16="http://schemas.microsoft.com/office/drawing/2014/main" id="{2B67E15F-A43B-7464-653F-BC3EF2845C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12" t="2912" r="22685" b="31875"/>
          <a:stretch/>
        </p:blipFill>
        <p:spPr>
          <a:xfrm>
            <a:off x="2832050" y="3023080"/>
            <a:ext cx="5687450" cy="572674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5213CBA-ED43-2E89-42B2-EF8EF24E5E67}"/>
              </a:ext>
            </a:extLst>
          </p:cNvPr>
          <p:cNvSpPr txBox="1"/>
          <p:nvPr/>
        </p:nvSpPr>
        <p:spPr>
          <a:xfrm>
            <a:off x="4572000" y="1903904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altLang="pt-PT" sz="4800" b="1" dirty="0" err="1">
                <a:solidFill>
                  <a:srgbClr val="1F497D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Poorly</a:t>
            </a:r>
            <a:r>
              <a:rPr lang="pt-PT" altLang="pt-PT" sz="4800" b="1" dirty="0">
                <a:solidFill>
                  <a:srgbClr val="1F497D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4800" b="1" dirty="0" err="1">
                <a:solidFill>
                  <a:srgbClr val="1F497D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cohesive</a:t>
            </a:r>
            <a:r>
              <a:rPr lang="pt-PT" altLang="pt-PT" sz="4800" b="1" dirty="0">
                <a:solidFill>
                  <a:srgbClr val="1F497D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carcinoma (PCC)</a:t>
            </a:r>
            <a:endParaRPr lang="pt-PT" sz="4800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E9822676-4CA3-72AF-B387-C41C63B8F45F}"/>
              </a:ext>
            </a:extLst>
          </p:cNvPr>
          <p:cNvSpPr txBox="1">
            <a:spLocks/>
          </p:cNvSpPr>
          <p:nvPr/>
        </p:nvSpPr>
        <p:spPr>
          <a:xfrm>
            <a:off x="133350" y="0"/>
            <a:ext cx="128968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371600" rtl="0" eaLnBrk="1" latinLnBrk="0" hangingPunct="1">
              <a:lnSpc>
                <a:spcPts val="9200"/>
              </a:lnSpc>
              <a:spcBef>
                <a:spcPct val="0"/>
              </a:spcBef>
              <a:buNone/>
              <a:defRPr sz="7000" kern="1200" cap="none" baseline="0">
                <a:solidFill>
                  <a:srgbClr val="476559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pt-PT" altLang="pt-PT" sz="44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Tumours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Digestive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pt-PT" altLang="pt-PT" sz="3600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dirty="0" err="1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edition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2019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48931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Slide </a:t>
            </a:r>
            <a:r>
              <a:rPr lang="pt-BR" dirty="0" err="1"/>
              <a:t>Title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7E3F741-A21E-8FFB-9F69-5AC4641399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96" t="18500" r="7939" b="39213"/>
          <a:stretch/>
        </p:blipFill>
        <p:spPr>
          <a:xfrm>
            <a:off x="330318" y="312200"/>
            <a:ext cx="11509374" cy="316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1" descr="kwon2017.bmp">
            <a:extLst>
              <a:ext uri="{FF2B5EF4-FFF2-40B4-BE49-F238E27FC236}">
                <a16:creationId xmlns:a16="http://schemas.microsoft.com/office/drawing/2014/main" id="{32DEEDA1-2F06-0CD5-8766-FBE282D8B2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10" t="44189" r="26190" b="9031"/>
          <a:stretch/>
        </p:blipFill>
        <p:spPr bwMode="auto">
          <a:xfrm>
            <a:off x="9084833" y="3812338"/>
            <a:ext cx="7691868" cy="5898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CDFF70F-9C17-81C6-7765-C1B5F7C4B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9" t="34953" r="44235" b="46210"/>
          <a:stretch>
            <a:fillRect/>
          </a:stretch>
        </p:blipFill>
        <p:spPr bwMode="auto">
          <a:xfrm>
            <a:off x="-231" y="5830553"/>
            <a:ext cx="8618679" cy="397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AA1B629E-BFA1-974B-9C43-7E522DC8833D}"/>
              </a:ext>
            </a:extLst>
          </p:cNvPr>
          <p:cNvSpPr/>
          <p:nvPr/>
        </p:nvSpPr>
        <p:spPr>
          <a:xfrm>
            <a:off x="330318" y="5830553"/>
            <a:ext cx="8044755" cy="209771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2700"/>
          </a:p>
        </p:txBody>
      </p:sp>
    </p:spTree>
    <p:extLst>
      <p:ext uri="{BB962C8B-B14F-4D97-AF65-F5344CB8AC3E}">
        <p14:creationId xmlns:p14="http://schemas.microsoft.com/office/powerpoint/2010/main" val="41148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7" name="Retângulo 8">
            <a:extLst>
              <a:ext uri="{FF2B5EF4-FFF2-40B4-BE49-F238E27FC236}">
                <a16:creationId xmlns:a16="http://schemas.microsoft.com/office/drawing/2014/main" id="{5A8F3DEA-FEEA-CDF8-D370-342D937EF4D4}"/>
              </a:ext>
            </a:extLst>
          </p:cNvPr>
          <p:cNvSpPr/>
          <p:nvPr/>
        </p:nvSpPr>
        <p:spPr>
          <a:xfrm>
            <a:off x="466451" y="1542083"/>
            <a:ext cx="9397631" cy="800207"/>
          </a:xfrm>
          <a:prstGeom prst="rect">
            <a:avLst/>
          </a:prstGeom>
        </p:spPr>
        <p:txBody>
          <a:bodyPr wrap="square" lIns="243828" tIns="121914" rIns="243828" bIns="121914">
            <a:spAutoFit/>
          </a:bodyPr>
          <a:lstStyle/>
          <a:p>
            <a:pPr algn="ctr" defTabSz="685800">
              <a:defRPr/>
            </a:pPr>
            <a:r>
              <a:rPr lang="en-US" sz="3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Mixed (adeno)carcinoma</a:t>
            </a:r>
            <a:endParaRPr lang="en-US" sz="3000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D8A05E3-4293-56D0-4223-9E17C94E04FD}"/>
              </a:ext>
            </a:extLst>
          </p:cNvPr>
          <p:cNvSpPr/>
          <p:nvPr/>
        </p:nvSpPr>
        <p:spPr>
          <a:xfrm>
            <a:off x="465476" y="8749442"/>
            <a:ext cx="93976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pt-PT" sz="2000" dirty="0">
                <a:solidFill>
                  <a:srgbClr val="1F497D"/>
                </a:solidFill>
                <a:latin typeface="Aptos" panose="02110004020202020204"/>
              </a:rPr>
              <a:t>Carneiro F et al Pathol Res Pract 1995; Shimizu H et al J Surg Oncol 2012; Min BH et al Gastric Cancer 2015; Gullo I et al Pathobiology 2018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11E048D7-40B8-CEDA-392F-DB6DB9A2006B}"/>
              </a:ext>
            </a:extLst>
          </p:cNvPr>
          <p:cNvSpPr/>
          <p:nvPr/>
        </p:nvSpPr>
        <p:spPr>
          <a:xfrm>
            <a:off x="10296128" y="2792024"/>
            <a:ext cx="73551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pt-PT" sz="2700" dirty="0">
                <a:solidFill>
                  <a:srgbClr val="1F497D"/>
                </a:solidFill>
                <a:latin typeface="Aptos" panose="02110004020202020204"/>
              </a:rPr>
              <a:t>- Larger tumour size</a:t>
            </a:r>
          </a:p>
          <a:p>
            <a:pPr defTabSz="685800">
              <a:defRPr/>
            </a:pPr>
            <a:r>
              <a:rPr lang="pt-PT" sz="2700" dirty="0">
                <a:solidFill>
                  <a:srgbClr val="1F497D"/>
                </a:solidFill>
                <a:latin typeface="Aptos" panose="02110004020202020204"/>
              </a:rPr>
              <a:t>- Deeper invasion</a:t>
            </a:r>
          </a:p>
          <a:p>
            <a:pPr defTabSz="685800">
              <a:defRPr/>
            </a:pPr>
            <a:r>
              <a:rPr lang="pt-PT" sz="2700" dirty="0">
                <a:solidFill>
                  <a:srgbClr val="1F497D"/>
                </a:solidFill>
                <a:latin typeface="Aptos" panose="02110004020202020204"/>
              </a:rPr>
              <a:t>- Cumulative effect of the adverse </a:t>
            </a:r>
            <a:r>
              <a:rPr lang="pt-PT" sz="2700" dirty="0" err="1">
                <a:solidFill>
                  <a:srgbClr val="1F497D"/>
                </a:solidFill>
                <a:latin typeface="Aptos" panose="02110004020202020204"/>
              </a:rPr>
              <a:t>behaviours</a:t>
            </a:r>
            <a:r>
              <a:rPr lang="pt-PT" sz="2700" dirty="0">
                <a:solidFill>
                  <a:srgbClr val="1F497D"/>
                </a:solidFill>
                <a:latin typeface="Aptos" panose="02110004020202020204"/>
              </a:rPr>
              <a:t> </a:t>
            </a:r>
          </a:p>
          <a:p>
            <a:pPr defTabSz="685800">
              <a:defRPr/>
            </a:pPr>
            <a:r>
              <a:rPr lang="pt-PT" sz="2700" dirty="0">
                <a:solidFill>
                  <a:srgbClr val="1F497D"/>
                </a:solidFill>
                <a:latin typeface="Aptos" panose="02110004020202020204"/>
              </a:rPr>
              <a:t>   </a:t>
            </a:r>
            <a:r>
              <a:rPr lang="pt-PT" sz="2700" dirty="0" err="1">
                <a:solidFill>
                  <a:srgbClr val="1F497D"/>
                </a:solidFill>
                <a:latin typeface="Aptos" panose="02110004020202020204"/>
              </a:rPr>
              <a:t>of</a:t>
            </a:r>
            <a:r>
              <a:rPr lang="pt-PT" sz="2700" dirty="0">
                <a:solidFill>
                  <a:srgbClr val="1F497D"/>
                </a:solidFill>
                <a:latin typeface="Aptos" panose="02110004020202020204"/>
              </a:rPr>
              <a:t> </a:t>
            </a:r>
            <a:r>
              <a:rPr lang="pt-PT" sz="2700" dirty="0" err="1">
                <a:solidFill>
                  <a:srgbClr val="1F497D"/>
                </a:solidFill>
                <a:latin typeface="Aptos" panose="02110004020202020204"/>
              </a:rPr>
              <a:t>each</a:t>
            </a:r>
            <a:r>
              <a:rPr lang="pt-PT" sz="2700" dirty="0">
                <a:solidFill>
                  <a:srgbClr val="1F497D"/>
                </a:solidFill>
                <a:latin typeface="Aptos" panose="02110004020202020204"/>
              </a:rPr>
              <a:t> </a:t>
            </a:r>
            <a:r>
              <a:rPr lang="pt-PT" sz="2700" dirty="0" err="1">
                <a:solidFill>
                  <a:srgbClr val="1F497D"/>
                </a:solidFill>
                <a:latin typeface="Aptos" panose="02110004020202020204"/>
              </a:rPr>
              <a:t>component</a:t>
            </a:r>
            <a:endParaRPr lang="pt-PT" sz="2700" dirty="0">
              <a:solidFill>
                <a:srgbClr val="1F497D"/>
              </a:solidFill>
              <a:latin typeface="Aptos" panose="02110004020202020204"/>
            </a:endParaRPr>
          </a:p>
          <a:p>
            <a:pPr defTabSz="685800">
              <a:defRPr/>
            </a:pPr>
            <a:r>
              <a:rPr lang="pt-PT" sz="2700" dirty="0">
                <a:solidFill>
                  <a:srgbClr val="1F497D"/>
                </a:solidFill>
                <a:latin typeface="Aptos" panose="02110004020202020204"/>
              </a:rPr>
              <a:t>- Dual metastatic pattern</a:t>
            </a:r>
          </a:p>
          <a:p>
            <a:pPr defTabSz="685800">
              <a:defRPr/>
            </a:pPr>
            <a:r>
              <a:rPr lang="pt-PT" sz="2700" dirty="0">
                <a:solidFill>
                  <a:srgbClr val="1F497D"/>
                </a:solidFill>
                <a:latin typeface="Aptos" panose="02110004020202020204"/>
              </a:rPr>
              <a:t>- Worse prognosis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3EC44D44-DD87-E20F-2528-315E623CA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5455" y="5506745"/>
            <a:ext cx="5825834" cy="448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m 5">
            <a:extLst>
              <a:ext uri="{FF2B5EF4-FFF2-40B4-BE49-F238E27FC236}">
                <a16:creationId xmlns:a16="http://schemas.microsoft.com/office/drawing/2014/main" id="{7444C45B-EBA2-DB6A-EF3F-4368089149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7" t="30452" r="23907" b="9518"/>
          <a:stretch>
            <a:fillRect/>
          </a:stretch>
        </p:blipFill>
        <p:spPr bwMode="auto">
          <a:xfrm>
            <a:off x="466451" y="2268481"/>
            <a:ext cx="9397631" cy="638918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7336E408-2E86-A59C-BC2B-FC3A54A1BEA4}"/>
              </a:ext>
            </a:extLst>
          </p:cNvPr>
          <p:cNvSpPr txBox="1">
            <a:spLocks/>
          </p:cNvSpPr>
          <p:nvPr/>
        </p:nvSpPr>
        <p:spPr>
          <a:xfrm>
            <a:off x="133350" y="0"/>
            <a:ext cx="128968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371600" rtl="0" eaLnBrk="1" latinLnBrk="0" hangingPunct="1">
              <a:lnSpc>
                <a:spcPts val="9200"/>
              </a:lnSpc>
              <a:spcBef>
                <a:spcPct val="0"/>
              </a:spcBef>
              <a:buNone/>
              <a:defRPr sz="7000" kern="1200" cap="none" baseline="0">
                <a:solidFill>
                  <a:srgbClr val="476559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pt-PT" altLang="pt-PT" sz="44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Tumours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Digestive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cap="all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pt-PT" altLang="pt-PT" sz="3600" cap="all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pt-PT" altLang="pt-PT" sz="3600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3600" dirty="0" err="1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edition</a:t>
            </a:r>
            <a:r>
              <a:rPr lang="pt-PT" altLang="pt-PT" sz="3600" cap="all" dirty="0">
                <a:solidFill>
                  <a:srgbClr val="910E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2019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419250607"/>
      </p:ext>
    </p:extLst>
  </p:cSld>
  <p:clrMapOvr>
    <a:masterClrMapping/>
  </p:clrMapOvr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0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1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2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4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5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1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20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21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2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4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2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9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3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30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31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3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40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5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50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5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5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5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5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5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5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5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58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6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7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8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9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Props1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7AD2A8F4-A7E4-470C-A5DE-6D5632323B18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ECDC5A89-C6C5-4954-853E-8758557E9A77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C842CB7E-1519-4A6D-8A59-AB0D277F7EEA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F69F0F43-3B9E-4646-9AAB-EC372D25A1C9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25464077-AB32-4500-9AA0-3C20B1FFFFB3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6B3D268F-B581-4194-8D71-1AB057A35DFF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756AFFCF-938F-49C5-8B0A-9125F5E028C3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21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22.xml><?xml version="1.0" encoding="utf-8"?>
<ds:datastoreItem xmlns:ds="http://schemas.openxmlformats.org/officeDocument/2006/customXml" ds:itemID="{CC8BB845-649C-427C-863D-B9D03A20234C}">
  <ds:schemaRefs>
    <ds:schemaRef ds:uri="http://schemas.microsoft.com/VisualStudio/2011/storyboarding/control"/>
  </ds:schemaRefs>
</ds:datastoreItem>
</file>

<file path=customXml/itemProps23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24.xml><?xml version="1.0" encoding="utf-8"?>
<ds:datastoreItem xmlns:ds="http://schemas.openxmlformats.org/officeDocument/2006/customXml" ds:itemID="{A11EDA17-12A1-4A7E-86D6-6652E8AA7A18}">
  <ds:schemaRefs>
    <ds:schemaRef ds:uri="http://schemas.microsoft.com/VisualStudio/2011/storyboarding/control"/>
  </ds:schemaRefs>
</ds:datastoreItem>
</file>

<file path=customXml/itemProps25.xml><?xml version="1.0" encoding="utf-8"?>
<ds:datastoreItem xmlns:ds="http://schemas.openxmlformats.org/officeDocument/2006/customXml" ds:itemID="{90AFAE4B-1494-471D-9DA2-1661716653B1}">
  <ds:schemaRefs>
    <ds:schemaRef ds:uri="http://schemas.microsoft.com/VisualStudio/2011/storyboarding/control"/>
  </ds:schemaRefs>
</ds:datastoreItem>
</file>

<file path=customXml/itemProps26.xml><?xml version="1.0" encoding="utf-8"?>
<ds:datastoreItem xmlns:ds="http://schemas.openxmlformats.org/officeDocument/2006/customXml" ds:itemID="{FCC4D704-6C35-4843-A6FF-B5D0118768A2}">
  <ds:schemaRefs>
    <ds:schemaRef ds:uri="http://schemas.microsoft.com/VisualStudio/2011/storyboarding/control"/>
  </ds:schemaRefs>
</ds:datastoreItem>
</file>

<file path=customXml/itemProps27.xml><?xml version="1.0" encoding="utf-8"?>
<ds:datastoreItem xmlns:ds="http://schemas.openxmlformats.org/officeDocument/2006/customXml" ds:itemID="{27B91559-540A-4C46-B346-B63A19CC39D8}">
  <ds:schemaRefs>
    <ds:schemaRef ds:uri="http://schemas.microsoft.com/VisualStudio/2011/storyboarding/control"/>
  </ds:schemaRefs>
</ds:datastoreItem>
</file>

<file path=customXml/itemProps28.xml><?xml version="1.0" encoding="utf-8"?>
<ds:datastoreItem xmlns:ds="http://schemas.openxmlformats.org/officeDocument/2006/customXml" ds:itemID="{0AEA78EB-5B93-44A8-A6E7-BFB293BA90E3}">
  <ds:schemaRefs>
    <ds:schemaRef ds:uri="http://schemas.microsoft.com/VisualStudio/2011/storyboarding/control"/>
  </ds:schemaRefs>
</ds:datastoreItem>
</file>

<file path=customXml/itemProps29.xml><?xml version="1.0" encoding="utf-8"?>
<ds:datastoreItem xmlns:ds="http://schemas.openxmlformats.org/officeDocument/2006/customXml" ds:itemID="{D1D9E263-0C08-47A3-BE5B-CA86D8BC17AC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30.xml><?xml version="1.0" encoding="utf-8"?>
<ds:datastoreItem xmlns:ds="http://schemas.openxmlformats.org/officeDocument/2006/customXml" ds:itemID="{0D89BD4E-74FC-478B-9F76-D68505AA1E7D}">
  <ds:schemaRefs>
    <ds:schemaRef ds:uri="http://schemas.microsoft.com/VisualStudio/2011/storyboarding/control"/>
  </ds:schemaRefs>
</ds:datastoreItem>
</file>

<file path=customXml/itemProps31.xml><?xml version="1.0" encoding="utf-8"?>
<ds:datastoreItem xmlns:ds="http://schemas.openxmlformats.org/officeDocument/2006/customXml" ds:itemID="{68B8A3AD-F5A8-4590-AB42-C30E50D3C55D}">
  <ds:schemaRefs>
    <ds:schemaRef ds:uri="http://schemas.microsoft.com/VisualStudio/2011/storyboarding/control"/>
  </ds:schemaRefs>
</ds:datastoreItem>
</file>

<file path=customXml/itemProps32.xml><?xml version="1.0" encoding="utf-8"?>
<ds:datastoreItem xmlns:ds="http://schemas.openxmlformats.org/officeDocument/2006/customXml" ds:itemID="{F886467E-782C-4452-9DEC-A8127C595BE0}">
  <ds:schemaRefs>
    <ds:schemaRef ds:uri="http://schemas.microsoft.com/VisualStudio/2011/storyboarding/control"/>
  </ds:schemaRefs>
</ds:datastoreItem>
</file>

<file path=customXml/itemProps33.xml><?xml version="1.0" encoding="utf-8"?>
<ds:datastoreItem xmlns:ds="http://schemas.openxmlformats.org/officeDocument/2006/customXml" ds:itemID="{9FE210E5-4FA6-448D-B74E-BF212FAD89BE}">
  <ds:schemaRefs>
    <ds:schemaRef ds:uri="http://schemas.microsoft.com/VisualStudio/2011/storyboarding/control"/>
  </ds:schemaRefs>
</ds:datastoreItem>
</file>

<file path=customXml/itemProps34.xml><?xml version="1.0" encoding="utf-8"?>
<ds:datastoreItem xmlns:ds="http://schemas.openxmlformats.org/officeDocument/2006/customXml" ds:itemID="{CFF68A53-38E8-4051-B17B-43EAA551F946}">
  <ds:schemaRefs>
    <ds:schemaRef ds:uri="http://schemas.microsoft.com/VisualStudio/2011/storyboarding/control"/>
  </ds:schemaRefs>
</ds:datastoreItem>
</file>

<file path=customXml/itemProps35.xml><?xml version="1.0" encoding="utf-8"?>
<ds:datastoreItem xmlns:ds="http://schemas.openxmlformats.org/officeDocument/2006/customXml" ds:itemID="{F20B1C04-C53B-4B2E-9B4B-9B2614D3614D}">
  <ds:schemaRefs>
    <ds:schemaRef ds:uri="http://schemas.microsoft.com/VisualStudio/2011/storyboarding/control"/>
  </ds:schemaRefs>
</ds:datastoreItem>
</file>

<file path=customXml/itemProps36.xml><?xml version="1.0" encoding="utf-8"?>
<ds:datastoreItem xmlns:ds="http://schemas.openxmlformats.org/officeDocument/2006/customXml" ds:itemID="{69C6773E-75B3-496C-BCF8-88F97BEAECF4}">
  <ds:schemaRefs>
    <ds:schemaRef ds:uri="http://schemas.microsoft.com/VisualStudio/2011/storyboarding/control"/>
  </ds:schemaRefs>
</ds:datastoreItem>
</file>

<file path=customXml/itemProps37.xml><?xml version="1.0" encoding="utf-8"?>
<ds:datastoreItem xmlns:ds="http://schemas.openxmlformats.org/officeDocument/2006/customXml" ds:itemID="{6D544DFE-8EB0-402E-A0D4-02F482C3DB50}">
  <ds:schemaRefs>
    <ds:schemaRef ds:uri="http://schemas.microsoft.com/VisualStudio/2011/storyboarding/control"/>
  </ds:schemaRefs>
</ds:datastoreItem>
</file>

<file path=customXml/itemProps38.xml><?xml version="1.0" encoding="utf-8"?>
<ds:datastoreItem xmlns:ds="http://schemas.openxmlformats.org/officeDocument/2006/customXml" ds:itemID="{347A8DED-C45D-4398-9721-D2DD9A881BC3}">
  <ds:schemaRefs>
    <ds:schemaRef ds:uri="http://schemas.microsoft.com/VisualStudio/2011/storyboarding/control"/>
  </ds:schemaRefs>
</ds:datastoreItem>
</file>

<file path=customXml/itemProps39.xml><?xml version="1.0" encoding="utf-8"?>
<ds:datastoreItem xmlns:ds="http://schemas.openxmlformats.org/officeDocument/2006/customXml" ds:itemID="{693C068F-51E8-4977-9DFB-A2F19A2A2093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40.xml><?xml version="1.0" encoding="utf-8"?>
<ds:datastoreItem xmlns:ds="http://schemas.openxmlformats.org/officeDocument/2006/customXml" ds:itemID="{93F0F90B-C144-4086-B9CD-0CFFEBB80494}">
  <ds:schemaRefs>
    <ds:schemaRef ds:uri="http://schemas.microsoft.com/VisualStudio/2011/storyboarding/control"/>
  </ds:schemaRefs>
</ds:datastoreItem>
</file>

<file path=customXml/itemProps41.xml><?xml version="1.0" encoding="utf-8"?>
<ds:datastoreItem xmlns:ds="http://schemas.openxmlformats.org/officeDocument/2006/customXml" ds:itemID="{C5E52CAD-2565-4453-B323-AEA089308DD4}">
  <ds:schemaRefs>
    <ds:schemaRef ds:uri="http://schemas.microsoft.com/VisualStudio/2011/storyboarding/control"/>
  </ds:schemaRefs>
</ds:datastoreItem>
</file>

<file path=customXml/itemProps42.xml><?xml version="1.0" encoding="utf-8"?>
<ds:datastoreItem xmlns:ds="http://schemas.openxmlformats.org/officeDocument/2006/customXml" ds:itemID="{268795E4-EE62-4981-A89E-D642576718D7}">
  <ds:schemaRefs>
    <ds:schemaRef ds:uri="http://schemas.microsoft.com/VisualStudio/2011/storyboarding/control"/>
  </ds:schemaRefs>
</ds:datastoreItem>
</file>

<file path=customXml/itemProps43.xml><?xml version="1.0" encoding="utf-8"?>
<ds:datastoreItem xmlns:ds="http://schemas.openxmlformats.org/officeDocument/2006/customXml" ds:itemID="{B5DD1224-BCC3-4E7A-9F52-ECCAE3DCEAA7}">
  <ds:schemaRefs>
    <ds:schemaRef ds:uri="http://schemas.microsoft.com/VisualStudio/2011/storyboarding/control"/>
  </ds:schemaRefs>
</ds:datastoreItem>
</file>

<file path=customXml/itemProps44.xml><?xml version="1.0" encoding="utf-8"?>
<ds:datastoreItem xmlns:ds="http://schemas.openxmlformats.org/officeDocument/2006/customXml" ds:itemID="{B9A7CADD-032D-477E-B521-6D6D1A39A53A}">
  <ds:schemaRefs>
    <ds:schemaRef ds:uri="http://schemas.microsoft.com/VisualStudio/2011/storyboarding/control"/>
  </ds:schemaRefs>
</ds:datastoreItem>
</file>

<file path=customXml/itemProps45.xml><?xml version="1.0" encoding="utf-8"?>
<ds:datastoreItem xmlns:ds="http://schemas.openxmlformats.org/officeDocument/2006/customXml" ds:itemID="{85CAF3E8-7CB3-408B-A94C-EA52962FD563}">
  <ds:schemaRefs>
    <ds:schemaRef ds:uri="http://schemas.microsoft.com/VisualStudio/2011/storyboarding/control"/>
  </ds:schemaRefs>
</ds:datastoreItem>
</file>

<file path=customXml/itemProps46.xml><?xml version="1.0" encoding="utf-8"?>
<ds:datastoreItem xmlns:ds="http://schemas.openxmlformats.org/officeDocument/2006/customXml" ds:itemID="{5D80591D-E1FE-4617-A6D0-7ABCEFCDF83C}">
  <ds:schemaRefs>
    <ds:schemaRef ds:uri="http://schemas.microsoft.com/VisualStudio/2011/storyboarding/control"/>
  </ds:schemaRefs>
</ds:datastoreItem>
</file>

<file path=customXml/itemProps47.xml><?xml version="1.0" encoding="utf-8"?>
<ds:datastoreItem xmlns:ds="http://schemas.openxmlformats.org/officeDocument/2006/customXml" ds:itemID="{9847B913-6520-4F61-97BB-A308B1EC4500}">
  <ds:schemaRefs>
    <ds:schemaRef ds:uri="http://schemas.microsoft.com/VisualStudio/2011/storyboarding/control"/>
  </ds:schemaRefs>
</ds:datastoreItem>
</file>

<file path=customXml/itemProps48.xml><?xml version="1.0" encoding="utf-8"?>
<ds:datastoreItem xmlns:ds="http://schemas.openxmlformats.org/officeDocument/2006/customXml" ds:itemID="{DADF0145-87D5-40F8-A2E3-7B8ED11FBEEA}">
  <ds:schemaRefs>
    <ds:schemaRef ds:uri="http://schemas.microsoft.com/VisualStudio/2011/storyboarding/control"/>
  </ds:schemaRefs>
</ds:datastoreItem>
</file>

<file path=customXml/itemProps49.xml><?xml version="1.0" encoding="utf-8"?>
<ds:datastoreItem xmlns:ds="http://schemas.openxmlformats.org/officeDocument/2006/customXml" ds:itemID="{C94F7B06-9B2C-4B3B-BE65-E18CA82BAE39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50.xml><?xml version="1.0" encoding="utf-8"?>
<ds:datastoreItem xmlns:ds="http://schemas.openxmlformats.org/officeDocument/2006/customXml" ds:itemID="{0755280F-C29C-4B7C-B01F-3490D5B36005}">
  <ds:schemaRefs>
    <ds:schemaRef ds:uri="http://schemas.microsoft.com/VisualStudio/2011/storyboarding/control"/>
  </ds:schemaRefs>
</ds:datastoreItem>
</file>

<file path=customXml/itemProps51.xml><?xml version="1.0" encoding="utf-8"?>
<ds:datastoreItem xmlns:ds="http://schemas.openxmlformats.org/officeDocument/2006/customXml" ds:itemID="{6986241A-00F6-464D-ADA5-8E1FDEEBC04F}">
  <ds:schemaRefs>
    <ds:schemaRef ds:uri="http://schemas.microsoft.com/VisualStudio/2011/storyboarding/control"/>
  </ds:schemaRefs>
</ds:datastoreItem>
</file>

<file path=customXml/itemProps52.xml><?xml version="1.0" encoding="utf-8"?>
<ds:datastoreItem xmlns:ds="http://schemas.openxmlformats.org/officeDocument/2006/customXml" ds:itemID="{72A815BF-4411-4EBB-A671-5DA9CEC331AE}">
  <ds:schemaRefs>
    <ds:schemaRef ds:uri="http://schemas.microsoft.com/VisualStudio/2011/storyboarding/control"/>
  </ds:schemaRefs>
</ds:datastoreItem>
</file>

<file path=customXml/itemProps53.xml><?xml version="1.0" encoding="utf-8"?>
<ds:datastoreItem xmlns:ds="http://schemas.openxmlformats.org/officeDocument/2006/customXml" ds:itemID="{B67D19D1-34E9-4B3C-BDA4-8AA703B2E50D}">
  <ds:schemaRefs>
    <ds:schemaRef ds:uri="http://schemas.microsoft.com/VisualStudio/2011/storyboarding/control"/>
  </ds:schemaRefs>
</ds:datastoreItem>
</file>

<file path=customXml/itemProps54.xml><?xml version="1.0" encoding="utf-8"?>
<ds:datastoreItem xmlns:ds="http://schemas.openxmlformats.org/officeDocument/2006/customXml" ds:itemID="{E36E47C6-45DF-4DD7-A27B-DFF17C90625F}">
  <ds:schemaRefs>
    <ds:schemaRef ds:uri="http://schemas.microsoft.com/VisualStudio/2011/storyboarding/control"/>
  </ds:schemaRefs>
</ds:datastoreItem>
</file>

<file path=customXml/itemProps55.xml><?xml version="1.0" encoding="utf-8"?>
<ds:datastoreItem xmlns:ds="http://schemas.openxmlformats.org/officeDocument/2006/customXml" ds:itemID="{9C34938E-7AA5-41D9-A2B8-6C39F5860ED5}">
  <ds:schemaRefs>
    <ds:schemaRef ds:uri="http://schemas.microsoft.com/VisualStudio/2011/storyboarding/control"/>
  </ds:schemaRefs>
</ds:datastoreItem>
</file>

<file path=customXml/itemProps56.xml><?xml version="1.0" encoding="utf-8"?>
<ds:datastoreItem xmlns:ds="http://schemas.openxmlformats.org/officeDocument/2006/customXml" ds:itemID="{C29162F4-2587-46EF-BE86-11E2BF014227}">
  <ds:schemaRefs>
    <ds:schemaRef ds:uri="http://schemas.microsoft.com/VisualStudio/2011/storyboarding/control"/>
  </ds:schemaRefs>
</ds:datastoreItem>
</file>

<file path=customXml/itemProps57.xml><?xml version="1.0" encoding="utf-8"?>
<ds:datastoreItem xmlns:ds="http://schemas.openxmlformats.org/officeDocument/2006/customXml" ds:itemID="{7F7FAD48-8CCF-4B6E-B47F-E4989813F4E7}">
  <ds:schemaRefs>
    <ds:schemaRef ds:uri="http://schemas.microsoft.com/VisualStudio/2011/storyboarding/control"/>
  </ds:schemaRefs>
</ds:datastoreItem>
</file>

<file path=customXml/itemProps58.xml><?xml version="1.0" encoding="utf-8"?>
<ds:datastoreItem xmlns:ds="http://schemas.openxmlformats.org/officeDocument/2006/customXml" ds:itemID="{6D4A0D4C-F08F-45FB-A78F-AA0206841066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1183EDAC-7FEC-4F68-9F33-5AE7405AB41B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8A435F90-28E9-4DE7-B2CE-F65BE09BF789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232</TotalTime>
  <Words>1457</Words>
  <Application>Microsoft Office PowerPoint</Application>
  <PresentationFormat>Personalizados</PresentationFormat>
  <Paragraphs>239</Paragraphs>
  <Slides>38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38</vt:i4>
      </vt:variant>
    </vt:vector>
  </HeadingPairs>
  <TitlesOfParts>
    <vt:vector size="48" baseType="lpstr">
      <vt:lpstr>MS PGothic</vt:lpstr>
      <vt:lpstr>Aptos</vt:lpstr>
      <vt:lpstr>Arial</vt:lpstr>
      <vt:lpstr>Arial Narrow</vt:lpstr>
      <vt:lpstr>Calibri</vt:lpstr>
      <vt:lpstr>Calibri Bold</vt:lpstr>
      <vt:lpstr>Century</vt:lpstr>
      <vt:lpstr>Helvetica</vt:lpstr>
      <vt:lpstr>Symbol</vt:lpstr>
      <vt:lpstr>Congresso de Patologia</vt:lpstr>
      <vt:lpstr>Challenges to evaluating and staging gastric cancer</vt:lpstr>
      <vt:lpstr>Declaração de Conflito de Interesse</vt:lpstr>
      <vt:lpstr>LEARNING OBJECTIVES</vt:lpstr>
      <vt:lpstr>Apresentação do PowerPoint</vt:lpstr>
      <vt:lpstr>WHO Classification of Tumours of the Digestive System, 5th edition, 2019</vt:lpstr>
      <vt:lpstr>Apresentação do PowerPoint</vt:lpstr>
      <vt:lpstr>Apresentação do PowerPoint</vt:lpstr>
      <vt:lpstr>Slide Title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Slide Title</vt:lpstr>
      <vt:lpstr>WHO Classification of Tumours of the Digestive System, 5th edition, 2019</vt:lpstr>
      <vt:lpstr>Apresentação do PowerPoint</vt:lpstr>
      <vt:lpstr>WHO Classification of Tumours of the Digestive System, 5th edition, 2019</vt:lpstr>
      <vt:lpstr>WHO Classification of Tumours of the Digestive System, 5th edition, 2019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Slide Title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Better understanding for translacion to clinics (Precision Cancer Medicine)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Alexsander Verrone</dc:creator>
  <cp:lastModifiedBy>Fátima Carneiro</cp:lastModifiedBy>
  <cp:revision>27</cp:revision>
  <dcterms:created xsi:type="dcterms:W3CDTF">2024-02-22T18:43:09Z</dcterms:created>
  <dcterms:modified xsi:type="dcterms:W3CDTF">2024-05-30T16:29:23Z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